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1"/>
  </p:notesMasterIdLst>
  <p:handoutMasterIdLst>
    <p:handoutMasterId r:id="rId42"/>
  </p:handoutMasterIdLst>
  <p:sldIdLst>
    <p:sldId id="298" r:id="rId2"/>
    <p:sldId id="415" r:id="rId3"/>
    <p:sldId id="408" r:id="rId4"/>
    <p:sldId id="426" r:id="rId5"/>
    <p:sldId id="391" r:id="rId6"/>
    <p:sldId id="392" r:id="rId7"/>
    <p:sldId id="315" r:id="rId8"/>
    <p:sldId id="390" r:id="rId9"/>
    <p:sldId id="416" r:id="rId10"/>
    <p:sldId id="421" r:id="rId11"/>
    <p:sldId id="377" r:id="rId12"/>
    <p:sldId id="393" r:id="rId13"/>
    <p:sldId id="422" r:id="rId14"/>
    <p:sldId id="397" r:id="rId15"/>
    <p:sldId id="396" r:id="rId16"/>
    <p:sldId id="395" r:id="rId17"/>
    <p:sldId id="394" r:id="rId18"/>
    <p:sldId id="334" r:id="rId19"/>
    <p:sldId id="398" r:id="rId20"/>
    <p:sldId id="399" r:id="rId21"/>
    <p:sldId id="332" r:id="rId22"/>
    <p:sldId id="343" r:id="rId23"/>
    <p:sldId id="385" r:id="rId24"/>
    <p:sldId id="417" r:id="rId25"/>
    <p:sldId id="344" r:id="rId26"/>
    <p:sldId id="345" r:id="rId27"/>
    <p:sldId id="380" r:id="rId28"/>
    <p:sldId id="352" r:id="rId29"/>
    <p:sldId id="354" r:id="rId30"/>
    <p:sldId id="372" r:id="rId31"/>
    <p:sldId id="404" r:id="rId32"/>
    <p:sldId id="374" r:id="rId33"/>
    <p:sldId id="423" r:id="rId34"/>
    <p:sldId id="376" r:id="rId35"/>
    <p:sldId id="425" r:id="rId36"/>
    <p:sldId id="407" r:id="rId37"/>
    <p:sldId id="357" r:id="rId38"/>
    <p:sldId id="381" r:id="rId39"/>
    <p:sldId id="419" r:id="rId4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15737"/>
    <a:srgbClr val="9F2021"/>
    <a:srgbClr val="F0A6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52" autoAdjust="0"/>
    <p:restoredTop sz="94376" autoAdjust="0"/>
  </p:normalViewPr>
  <p:slideViewPr>
    <p:cSldViewPr snapToGrid="0" snapToObjects="1" showGuides="1">
      <p:cViewPr varScale="1">
        <p:scale>
          <a:sx n="95" d="100"/>
          <a:sy n="95" d="100"/>
        </p:scale>
        <p:origin x="-872" y="-96"/>
      </p:cViewPr>
      <p:guideLst>
        <p:guide orient="horz" pos="164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5" d="100"/>
        <a:sy n="85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heme" Target="theme/theme1.xml"/><Relationship Id="rId47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notesMaster" Target="notesMasters/notesMaster1.xml"/><Relationship Id="rId42" Type="http://schemas.openxmlformats.org/officeDocument/2006/relationships/handoutMaster" Target="handoutMasters/handoutMaster1.xml"/><Relationship Id="rId43" Type="http://schemas.openxmlformats.org/officeDocument/2006/relationships/printerSettings" Target="printerSettings/printerSettings1.bin"/><Relationship Id="rId44" Type="http://schemas.openxmlformats.org/officeDocument/2006/relationships/presProps" Target="presProps.xml"/><Relationship Id="rId45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E8F11B-6FA3-2A4A-B037-467B9571A6E6}" type="datetimeFigureOut">
              <a:rPr lang="en-US" smtClean="0"/>
              <a:t>9/2/15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3DD7EF-E31D-BE44-8D24-EEEBA97D19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85677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18540A-09AB-5246-B649-EBF54166E5D2}" type="datetimeFigureOut">
              <a:rPr lang="en-US" smtClean="0"/>
              <a:t>9/2/15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346680-12DD-B04A-9EF5-F2BD64F11E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27682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8CFABA-5C6A-B34D-A5FC-C4D228154412}" type="datetime1">
              <a:rPr lang="en-US" smtClean="0"/>
              <a:t>9/2/15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2E87D-2F8A-5941-B8B7-AFFEE5AFE8E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6997713" y="-38804"/>
            <a:ext cx="217129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 smtClean="0">
                <a:solidFill>
                  <a:srgbClr val="9F2021"/>
                </a:solidFill>
              </a:rPr>
              <a:t>     </a:t>
            </a:r>
            <a:r>
              <a:rPr lang="en-US" sz="1400" b="1" dirty="0" err="1" smtClean="0">
                <a:solidFill>
                  <a:srgbClr val="9F2021"/>
                </a:solidFill>
              </a:rPr>
              <a:t>src</a:t>
            </a:r>
            <a:r>
              <a:rPr lang="en-US" sz="1400" b="1" dirty="0" smtClean="0">
                <a:solidFill>
                  <a:srgbClr val="9F2021"/>
                </a:solidFill>
              </a:rPr>
              <a:t>=  </a:t>
            </a:r>
            <a:r>
              <a:rPr lang="en-US" sz="1400" b="1" dirty="0" err="1" smtClean="0">
                <a:solidFill>
                  <a:srgbClr val="9F2021"/>
                </a:solidFill>
              </a:rPr>
              <a:t>tiny.cc</a:t>
            </a:r>
            <a:r>
              <a:rPr lang="en-US" sz="1400" b="1" dirty="0" smtClean="0">
                <a:solidFill>
                  <a:srgbClr val="9F2021"/>
                </a:solidFill>
              </a:rPr>
              <a:t>/gale15code</a:t>
            </a:r>
            <a:br>
              <a:rPr lang="en-US" sz="1400" b="1" dirty="0" smtClean="0">
                <a:solidFill>
                  <a:srgbClr val="9F2021"/>
                </a:solidFill>
              </a:rPr>
            </a:br>
            <a:r>
              <a:rPr lang="en-US" sz="1400" b="1" dirty="0" smtClean="0">
                <a:solidFill>
                  <a:srgbClr val="9F2021"/>
                </a:solidFill>
              </a:rPr>
              <a:t>slides= </a:t>
            </a:r>
            <a:r>
              <a:rPr lang="en-US" sz="1400" b="1" dirty="0" err="1" smtClean="0">
                <a:solidFill>
                  <a:srgbClr val="9F2021"/>
                </a:solidFill>
              </a:rPr>
              <a:t>tiny.cc</a:t>
            </a:r>
            <a:r>
              <a:rPr lang="en-US" sz="1400" b="1" dirty="0" smtClean="0">
                <a:solidFill>
                  <a:srgbClr val="9F2021"/>
                </a:solidFill>
              </a:rPr>
              <a:t>/gale15</a:t>
            </a:r>
          </a:p>
        </p:txBody>
      </p:sp>
    </p:spTree>
    <p:extLst>
      <p:ext uri="{BB962C8B-B14F-4D97-AF65-F5344CB8AC3E}">
        <p14:creationId xmlns:p14="http://schemas.microsoft.com/office/powerpoint/2010/main" val="7144296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7265EB-C7D3-1E4F-8855-F788754C4A11}" type="datetime1">
              <a:rPr lang="en-US" smtClean="0"/>
              <a:t>9/2/15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2E87D-2F8A-5941-B8B7-AFFEE5AFE8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0015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6CC96-A6CD-1A40-B9A4-BE9A8FB24D86}" type="datetime1">
              <a:rPr lang="en-US" smtClean="0"/>
              <a:t>9/2/15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2E87D-2F8A-5941-B8B7-AFFEE5AFE8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5719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5C21D0-C2E9-454F-BD74-B6BA2B32EBC3}" type="datetime1">
              <a:rPr lang="en-US" smtClean="0"/>
              <a:t>9/2/15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6638316" y="632189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rgbClr val="B02C2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D289ACC-99A1-3649-8932-CFFBA35813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6997713" y="-38804"/>
            <a:ext cx="217129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 smtClean="0">
                <a:solidFill>
                  <a:srgbClr val="9F2021"/>
                </a:solidFill>
              </a:rPr>
              <a:t>     </a:t>
            </a:r>
            <a:r>
              <a:rPr lang="en-US" sz="1400" b="1" dirty="0" err="1" smtClean="0">
                <a:solidFill>
                  <a:srgbClr val="9F2021"/>
                </a:solidFill>
              </a:rPr>
              <a:t>src</a:t>
            </a:r>
            <a:r>
              <a:rPr lang="en-US" sz="1400" b="1" dirty="0" smtClean="0">
                <a:solidFill>
                  <a:srgbClr val="9F2021"/>
                </a:solidFill>
              </a:rPr>
              <a:t>=  </a:t>
            </a:r>
            <a:r>
              <a:rPr lang="en-US" sz="1400" b="1" dirty="0" err="1" smtClean="0">
                <a:solidFill>
                  <a:srgbClr val="9F2021"/>
                </a:solidFill>
              </a:rPr>
              <a:t>tiny.cc</a:t>
            </a:r>
            <a:r>
              <a:rPr lang="en-US" sz="1400" b="1" dirty="0" smtClean="0">
                <a:solidFill>
                  <a:srgbClr val="9F2021"/>
                </a:solidFill>
              </a:rPr>
              <a:t>/gale15code</a:t>
            </a:r>
            <a:br>
              <a:rPr lang="en-US" sz="1400" b="1" dirty="0" smtClean="0">
                <a:solidFill>
                  <a:srgbClr val="9F2021"/>
                </a:solidFill>
              </a:rPr>
            </a:br>
            <a:r>
              <a:rPr lang="en-US" sz="1400" b="1" dirty="0" smtClean="0">
                <a:solidFill>
                  <a:srgbClr val="9F2021"/>
                </a:solidFill>
              </a:rPr>
              <a:t>slides= </a:t>
            </a:r>
            <a:r>
              <a:rPr lang="en-US" sz="1400" b="1" dirty="0" err="1" smtClean="0">
                <a:solidFill>
                  <a:srgbClr val="9F2021"/>
                </a:solidFill>
              </a:rPr>
              <a:t>tiny.cc</a:t>
            </a:r>
            <a:r>
              <a:rPr lang="en-US" sz="1400" b="1" dirty="0" smtClean="0">
                <a:solidFill>
                  <a:srgbClr val="9F2021"/>
                </a:solidFill>
              </a:rPr>
              <a:t>/gale15</a:t>
            </a:r>
          </a:p>
        </p:txBody>
      </p:sp>
    </p:spTree>
    <p:extLst>
      <p:ext uri="{BB962C8B-B14F-4D97-AF65-F5344CB8AC3E}">
        <p14:creationId xmlns:p14="http://schemas.microsoft.com/office/powerpoint/2010/main" val="7024819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7F35C2-2F5E-824D-8D72-CEE14687904A}" type="datetime1">
              <a:rPr lang="en-US" smtClean="0"/>
              <a:t>9/2/15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2E87D-2F8A-5941-B8B7-AFFEE5AFE8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8902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18C61-A2C3-1B44-93F4-529F00C72E9C}" type="datetime1">
              <a:rPr lang="en-US" smtClean="0"/>
              <a:t>9/2/15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2E87D-2F8A-5941-B8B7-AFFEE5AFE8ED}" type="slidenum">
              <a:rPr lang="en-US" smtClean="0"/>
              <a:t>‹#›</a:t>
            </a:fld>
            <a:endParaRPr lang="en-US"/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6638316" y="632189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rgbClr val="B02C2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D289ACC-99A1-3649-8932-CFFBA35813E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069" y="6280150"/>
            <a:ext cx="1080033" cy="532880"/>
          </a:xfrm>
          <a:prstGeom prst="rect">
            <a:avLst/>
          </a:prstGeom>
          <a:ln>
            <a:noFill/>
          </a:ln>
        </p:spPr>
      </p:pic>
      <p:sp>
        <p:nvSpPr>
          <p:cNvPr id="10" name="Rectangle 9"/>
          <p:cNvSpPr/>
          <p:nvPr userDrawn="1"/>
        </p:nvSpPr>
        <p:spPr>
          <a:xfrm>
            <a:off x="1113302" y="6425988"/>
            <a:ext cx="8814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i="1" dirty="0" smtClean="0">
                <a:solidFill>
                  <a:srgbClr val="BF0A1E"/>
                </a:solidFill>
                <a:latin typeface="Arial"/>
                <a:cs typeface="Arial"/>
              </a:rPr>
              <a:t>ai4se.net </a:t>
            </a:r>
            <a:endParaRPr lang="en-US" sz="1200" b="1" dirty="0">
              <a:solidFill>
                <a:srgbClr val="BF0A1E"/>
              </a:solidFill>
            </a:endParaRPr>
          </a:p>
        </p:txBody>
      </p:sp>
      <p:sp>
        <p:nvSpPr>
          <p:cNvPr id="12" name="Rectangle 11"/>
          <p:cNvSpPr/>
          <p:nvPr userDrawn="1"/>
        </p:nvSpPr>
        <p:spPr>
          <a:xfrm>
            <a:off x="6997713" y="-38804"/>
            <a:ext cx="217129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 smtClean="0">
                <a:solidFill>
                  <a:srgbClr val="9F2021"/>
                </a:solidFill>
              </a:rPr>
              <a:t>     </a:t>
            </a:r>
            <a:r>
              <a:rPr lang="en-US" sz="1400" b="1" dirty="0" err="1" smtClean="0">
                <a:solidFill>
                  <a:srgbClr val="9F2021"/>
                </a:solidFill>
              </a:rPr>
              <a:t>src</a:t>
            </a:r>
            <a:r>
              <a:rPr lang="en-US" sz="1400" b="1" dirty="0" smtClean="0">
                <a:solidFill>
                  <a:srgbClr val="9F2021"/>
                </a:solidFill>
              </a:rPr>
              <a:t>=  </a:t>
            </a:r>
            <a:r>
              <a:rPr lang="en-US" sz="1400" b="1" dirty="0" err="1" smtClean="0">
                <a:solidFill>
                  <a:srgbClr val="9F2021"/>
                </a:solidFill>
              </a:rPr>
              <a:t>tiny.cc</a:t>
            </a:r>
            <a:r>
              <a:rPr lang="en-US" sz="1400" b="1" dirty="0" smtClean="0">
                <a:solidFill>
                  <a:srgbClr val="9F2021"/>
                </a:solidFill>
              </a:rPr>
              <a:t>/gale15code</a:t>
            </a:r>
            <a:br>
              <a:rPr lang="en-US" sz="1400" b="1" dirty="0" smtClean="0">
                <a:solidFill>
                  <a:srgbClr val="9F2021"/>
                </a:solidFill>
              </a:rPr>
            </a:br>
            <a:r>
              <a:rPr lang="en-US" sz="1400" b="1" dirty="0" smtClean="0">
                <a:solidFill>
                  <a:srgbClr val="9F2021"/>
                </a:solidFill>
              </a:rPr>
              <a:t>slides= </a:t>
            </a:r>
            <a:r>
              <a:rPr lang="en-US" sz="1400" b="1" dirty="0" err="1" smtClean="0">
                <a:solidFill>
                  <a:srgbClr val="9F2021"/>
                </a:solidFill>
              </a:rPr>
              <a:t>tiny.cc</a:t>
            </a:r>
            <a:r>
              <a:rPr lang="en-US" sz="1400" b="1" dirty="0" smtClean="0">
                <a:solidFill>
                  <a:srgbClr val="9F2021"/>
                </a:solidFill>
              </a:rPr>
              <a:t>/gale15</a:t>
            </a:r>
          </a:p>
        </p:txBody>
      </p:sp>
    </p:spTree>
    <p:extLst>
      <p:ext uri="{BB962C8B-B14F-4D97-AF65-F5344CB8AC3E}">
        <p14:creationId xmlns:p14="http://schemas.microsoft.com/office/powerpoint/2010/main" val="8627603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7B605-CA02-EF49-872E-DABBAA63DE2D}" type="datetime1">
              <a:rPr lang="en-US" smtClean="0"/>
              <a:t>9/2/15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778190" y="6356350"/>
            <a:ext cx="1908609" cy="365125"/>
          </a:xfrm>
        </p:spPr>
        <p:txBody>
          <a:bodyPr/>
          <a:lstStyle/>
          <a:p>
            <a:r>
              <a:rPr lang="en-US" dirty="0" smtClean="0"/>
              <a:t>  </a:t>
            </a:r>
            <a:endParaRPr lang="en-US" dirty="0"/>
          </a:p>
        </p:txBody>
      </p:sp>
      <p:sp>
        <p:nvSpPr>
          <p:cNvPr id="10" name="Slide Number Placeholder 5"/>
          <p:cNvSpPr txBox="1">
            <a:spLocks/>
          </p:cNvSpPr>
          <p:nvPr userDrawn="1"/>
        </p:nvSpPr>
        <p:spPr>
          <a:xfrm>
            <a:off x="6638316" y="632189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rgbClr val="B02C2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D289ACC-99A1-3649-8932-CFFBA35813E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069" y="6280150"/>
            <a:ext cx="1080033" cy="532880"/>
          </a:xfrm>
          <a:prstGeom prst="rect">
            <a:avLst/>
          </a:prstGeom>
          <a:ln>
            <a:noFill/>
          </a:ln>
        </p:spPr>
      </p:pic>
      <p:sp>
        <p:nvSpPr>
          <p:cNvPr id="12" name="Rectangle 11"/>
          <p:cNvSpPr/>
          <p:nvPr userDrawn="1"/>
        </p:nvSpPr>
        <p:spPr>
          <a:xfrm>
            <a:off x="1113302" y="6425988"/>
            <a:ext cx="8814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i="1" dirty="0" smtClean="0">
                <a:solidFill>
                  <a:srgbClr val="BF0A1E"/>
                </a:solidFill>
                <a:latin typeface="Arial"/>
                <a:cs typeface="Arial"/>
              </a:rPr>
              <a:t>ai4se.net </a:t>
            </a:r>
            <a:endParaRPr lang="en-US" sz="1200" b="1" dirty="0">
              <a:solidFill>
                <a:srgbClr val="BF0A1E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6997713" y="-38804"/>
            <a:ext cx="217129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 smtClean="0">
                <a:solidFill>
                  <a:srgbClr val="9F2021"/>
                </a:solidFill>
              </a:rPr>
              <a:t>     </a:t>
            </a:r>
            <a:r>
              <a:rPr lang="en-US" sz="1400" b="1" dirty="0" err="1" smtClean="0">
                <a:solidFill>
                  <a:srgbClr val="9F2021"/>
                </a:solidFill>
              </a:rPr>
              <a:t>src</a:t>
            </a:r>
            <a:r>
              <a:rPr lang="en-US" sz="1400" b="1" dirty="0" smtClean="0">
                <a:solidFill>
                  <a:srgbClr val="9F2021"/>
                </a:solidFill>
              </a:rPr>
              <a:t>=  </a:t>
            </a:r>
            <a:r>
              <a:rPr lang="en-US" sz="1400" b="1" dirty="0" err="1" smtClean="0">
                <a:solidFill>
                  <a:srgbClr val="9F2021"/>
                </a:solidFill>
              </a:rPr>
              <a:t>tiny.cc</a:t>
            </a:r>
            <a:r>
              <a:rPr lang="en-US" sz="1400" b="1" dirty="0" smtClean="0">
                <a:solidFill>
                  <a:srgbClr val="9F2021"/>
                </a:solidFill>
              </a:rPr>
              <a:t>/gale15code</a:t>
            </a:r>
            <a:br>
              <a:rPr lang="en-US" sz="1400" b="1" dirty="0" smtClean="0">
                <a:solidFill>
                  <a:srgbClr val="9F2021"/>
                </a:solidFill>
              </a:rPr>
            </a:br>
            <a:r>
              <a:rPr lang="en-US" sz="1400" b="1" dirty="0" smtClean="0">
                <a:solidFill>
                  <a:srgbClr val="9F2021"/>
                </a:solidFill>
              </a:rPr>
              <a:t>slides= </a:t>
            </a:r>
            <a:r>
              <a:rPr lang="en-US" sz="1400" b="1" dirty="0" err="1" smtClean="0">
                <a:solidFill>
                  <a:srgbClr val="9F2021"/>
                </a:solidFill>
              </a:rPr>
              <a:t>tiny.cc</a:t>
            </a:r>
            <a:r>
              <a:rPr lang="en-US" sz="1400" b="1" dirty="0" smtClean="0">
                <a:solidFill>
                  <a:srgbClr val="9F2021"/>
                </a:solidFill>
              </a:rPr>
              <a:t>/gale15</a:t>
            </a:r>
          </a:p>
        </p:txBody>
      </p:sp>
    </p:spTree>
    <p:extLst>
      <p:ext uri="{BB962C8B-B14F-4D97-AF65-F5344CB8AC3E}">
        <p14:creationId xmlns:p14="http://schemas.microsoft.com/office/powerpoint/2010/main" val="35752217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094099-A086-CA40-A187-6A118AD7F26A}" type="datetime1">
              <a:rPr lang="en-US" smtClean="0"/>
              <a:t>9/2/15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2E87D-2F8A-5941-B8B7-AFFEE5AFE8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4197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08E63B-7D69-7A4D-A8E6-990B9502EF69}" type="datetime1">
              <a:rPr lang="en-US" smtClean="0"/>
              <a:t>9/2/15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2E87D-2F8A-5941-B8B7-AFFEE5AFE8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4185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500BF7-5DE5-DA4E-8917-A6E9E4A750B3}" type="datetime1">
              <a:rPr lang="en-US" smtClean="0"/>
              <a:t>9/2/15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2E87D-2F8A-5941-B8B7-AFFEE5AFE8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8735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20F25-9860-1041-965A-F89D76B5F0BB}" type="datetime1">
              <a:rPr lang="en-US" smtClean="0"/>
              <a:t>9/2/15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2E87D-2F8A-5941-B8B7-AFFEE5AFE8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5315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EC529E-5F68-5D4D-9D0D-97E2B25D4914}" type="datetime1">
              <a:rPr lang="en-US" smtClean="0"/>
              <a:t>9/2/15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B2E87D-2F8A-5941-B8B7-AFFEE5AFE8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6044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goo.gl/LvsQdn" TargetMode="External"/><Relationship Id="rId3" Type="http://schemas.openxmlformats.org/officeDocument/2006/relationships/image" Target="../media/image9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jp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goo.gl/w98wxu" TargetMode="External"/><Relationship Id="rId4" Type="http://schemas.openxmlformats.org/officeDocument/2006/relationships/hyperlink" Target="https://goo.gl/nv2AVK" TargetMode="External"/><Relationship Id="rId5" Type="http://schemas.openxmlformats.org/officeDocument/2006/relationships/hyperlink" Target="http://goo.gl/tY4nLu" TargetMode="External"/><Relationship Id="rId6" Type="http://schemas.openxmlformats.org/officeDocument/2006/relationships/hyperlink" Target="http://goo.gl/RMxWC" TargetMode="External"/><Relationship Id="rId7" Type="http://schemas.openxmlformats.org/officeDocument/2006/relationships/hyperlink" Target="http://goo.gl/wLVrYA" TargetMode="External"/><Relationship Id="rId1" Type="http://schemas.openxmlformats.org/officeDocument/2006/relationships/slideLayout" Target="../slideLayouts/slideLayout5.xml"/><Relationship Id="rId2" Type="http://schemas.openxmlformats.org/officeDocument/2006/relationships/hyperlink" Target="https://goo.gl/FTyhkJ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jp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jpg"/><Relationship Id="rId3" Type="http://schemas.openxmlformats.org/officeDocument/2006/relationships/image" Target="../media/image2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jp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Relationship Id="rId3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60947" y="2366156"/>
            <a:ext cx="825341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dirty="0" smtClean="0">
                <a:solidFill>
                  <a:srgbClr val="9F2021"/>
                </a:solidFill>
              </a:rPr>
              <a:t>GALE: Geometric active learning for Search-Based Software Engineering</a:t>
            </a:r>
          </a:p>
          <a:p>
            <a:pPr algn="ctr"/>
            <a:r>
              <a:rPr lang="en-US" sz="4000" b="1" dirty="0" smtClean="0">
                <a:solidFill>
                  <a:srgbClr val="9F2021"/>
                </a:solidFill>
              </a:rPr>
              <a:t>  </a:t>
            </a:r>
            <a:endParaRPr lang="en-US" sz="4000" b="1" dirty="0">
              <a:solidFill>
                <a:srgbClr val="9F2021"/>
              </a:solidFill>
            </a:endParaRPr>
          </a:p>
        </p:txBody>
      </p:sp>
      <p:sp>
        <p:nvSpPr>
          <p:cNvPr id="10" name="Subtitle 5"/>
          <p:cNvSpPr txBox="1">
            <a:spLocks/>
          </p:cNvSpPr>
          <p:nvPr/>
        </p:nvSpPr>
        <p:spPr>
          <a:xfrm>
            <a:off x="457200" y="3898637"/>
            <a:ext cx="8155122" cy="16802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</a:pPr>
            <a:r>
              <a:rPr lang="en-US" sz="2700" dirty="0" smtClean="0"/>
              <a:t>Joseph Krall, </a:t>
            </a:r>
            <a:r>
              <a:rPr lang="en-US" sz="2700" dirty="0" err="1" smtClean="0"/>
              <a:t>LoadIQ</a:t>
            </a:r>
            <a:endParaRPr lang="en-US" sz="2700" dirty="0" smtClean="0"/>
          </a:p>
          <a:p>
            <a:pPr>
              <a:lnSpc>
                <a:spcPct val="80000"/>
              </a:lnSpc>
            </a:pPr>
            <a:r>
              <a:rPr lang="en-US" sz="2700" dirty="0" smtClean="0"/>
              <a:t>Tim Menzies, NC State</a:t>
            </a:r>
          </a:p>
          <a:p>
            <a:pPr>
              <a:lnSpc>
                <a:spcPct val="80000"/>
              </a:lnSpc>
            </a:pPr>
            <a:r>
              <a:rPr lang="en-US" sz="2700" dirty="0" smtClean="0"/>
              <a:t>Misty  Davies, NASA Ames</a:t>
            </a:r>
            <a:endParaRPr lang="en-US" sz="2700" dirty="0"/>
          </a:p>
        </p:txBody>
      </p:sp>
      <p:sp>
        <p:nvSpPr>
          <p:cNvPr id="11" name="Rectangle 10"/>
          <p:cNvSpPr/>
          <p:nvPr/>
        </p:nvSpPr>
        <p:spPr>
          <a:xfrm>
            <a:off x="2576226" y="5338506"/>
            <a:ext cx="3583032" cy="113877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rgbClr val="9F2021"/>
                </a:solidFill>
              </a:rPr>
              <a:t>            Sept 5, 2015</a:t>
            </a:r>
          </a:p>
          <a:p>
            <a:r>
              <a:rPr lang="en-US" sz="2000" b="1" dirty="0" smtClean="0">
                <a:solidFill>
                  <a:srgbClr val="9F2021"/>
                </a:solidFill>
              </a:rPr>
              <a:t>        Slides:   </a:t>
            </a:r>
            <a:r>
              <a:rPr lang="en-US" sz="2000" b="1" dirty="0" err="1" smtClean="0">
                <a:solidFill>
                  <a:srgbClr val="9F2021"/>
                </a:solidFill>
              </a:rPr>
              <a:t>tiny.cc</a:t>
            </a:r>
            <a:r>
              <a:rPr lang="en-US" sz="2000" b="1" dirty="0">
                <a:solidFill>
                  <a:srgbClr val="9F2021"/>
                </a:solidFill>
              </a:rPr>
              <a:t>/</a:t>
            </a:r>
            <a:r>
              <a:rPr lang="en-US" sz="2000" b="1" dirty="0" smtClean="0">
                <a:solidFill>
                  <a:srgbClr val="9F2021"/>
                </a:solidFill>
              </a:rPr>
              <a:t>gale15</a:t>
            </a:r>
          </a:p>
          <a:p>
            <a:r>
              <a:rPr lang="en-US" sz="2000" b="1" dirty="0" smtClean="0">
                <a:solidFill>
                  <a:srgbClr val="9F2021"/>
                </a:solidFill>
              </a:rPr>
              <a:t>  Software:   </a:t>
            </a:r>
            <a:r>
              <a:rPr lang="en-US" sz="2000" b="1" dirty="0" err="1" smtClean="0">
                <a:solidFill>
                  <a:srgbClr val="9F2021"/>
                </a:solidFill>
              </a:rPr>
              <a:t>tiny.cc</a:t>
            </a:r>
            <a:r>
              <a:rPr lang="en-US" sz="2000" b="1" dirty="0">
                <a:solidFill>
                  <a:srgbClr val="9F2021"/>
                </a:solidFill>
              </a:rPr>
              <a:t>/gale15code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0555" y="-23516"/>
            <a:ext cx="9341295" cy="235356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-42617" y="4204"/>
            <a:ext cx="92924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9F2021"/>
                </a:solidFill>
              </a:rPr>
              <a:t> 10th Joint Meeting of the European Software Engineering Conference and the ACM SIGSOFT Symposium on the Foundations of Software </a:t>
            </a:r>
            <a:r>
              <a:rPr lang="en-US" b="1" dirty="0" smtClean="0">
                <a:solidFill>
                  <a:srgbClr val="9F2021"/>
                </a:solidFill>
              </a:rPr>
              <a:t>Engineering:  FSE’15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69" y="6293518"/>
            <a:ext cx="1080033" cy="532880"/>
          </a:xfrm>
          <a:prstGeom prst="rect">
            <a:avLst/>
          </a:prstGeom>
          <a:ln>
            <a:noFill/>
          </a:ln>
        </p:spPr>
      </p:pic>
      <p:sp>
        <p:nvSpPr>
          <p:cNvPr id="12" name="Rectangle 11"/>
          <p:cNvSpPr/>
          <p:nvPr/>
        </p:nvSpPr>
        <p:spPr>
          <a:xfrm>
            <a:off x="1113302" y="6439356"/>
            <a:ext cx="8814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i="1" dirty="0" smtClean="0">
                <a:solidFill>
                  <a:srgbClr val="BF0A1E"/>
                </a:solidFill>
                <a:latin typeface="Arial"/>
                <a:cs typeface="Arial"/>
              </a:rPr>
              <a:t>ai4se.net </a:t>
            </a:r>
            <a:endParaRPr lang="en-US" sz="1200" b="1" dirty="0">
              <a:solidFill>
                <a:srgbClr val="BF0A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65074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44241" y="1496536"/>
            <a:ext cx="3417459" cy="515089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• Less power  </a:t>
            </a:r>
          </a:p>
          <a:p>
            <a:pPr lvl="1"/>
            <a:r>
              <a:rPr lang="en-US" sz="2000" dirty="0"/>
              <a:t>L</a:t>
            </a:r>
            <a:r>
              <a:rPr lang="en-US" sz="2000" dirty="0" smtClean="0"/>
              <a:t>ess power generation pollution</a:t>
            </a:r>
          </a:p>
          <a:p>
            <a:pPr lvl="1"/>
            <a:r>
              <a:rPr lang="en-US" sz="2000" dirty="0" smtClean="0"/>
              <a:t>Less barriers to usage</a:t>
            </a:r>
          </a:p>
          <a:p>
            <a:pPr lvl="1"/>
            <a:endParaRPr lang="en-US" dirty="0" smtClean="0"/>
          </a:p>
          <a:p>
            <a:r>
              <a:rPr lang="en-US" dirty="0"/>
              <a:t>L</a:t>
            </a:r>
            <a:r>
              <a:rPr lang="en-US" dirty="0" smtClean="0"/>
              <a:t>ess cost</a:t>
            </a:r>
          </a:p>
          <a:p>
            <a:pPr lvl="1"/>
            <a:r>
              <a:rPr lang="en-US" sz="2000" dirty="0" smtClean="0"/>
              <a:t>of hardware  of cloud time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seek less CPU?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2877" y="1485067"/>
            <a:ext cx="50800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5700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1" y="1496536"/>
            <a:ext cx="2912068" cy="515089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smtClean="0"/>
              <a:t>• Less generation of </a:t>
            </a:r>
            <a:br>
              <a:rPr lang="en-US" sz="2000" dirty="0" smtClean="0"/>
            </a:br>
            <a:r>
              <a:rPr lang="en-US" sz="2000" dirty="0" smtClean="0"/>
              <a:t>   candidates</a:t>
            </a:r>
          </a:p>
          <a:p>
            <a:pPr lvl="1"/>
            <a:r>
              <a:rPr lang="en-US" sz="1800" dirty="0" smtClean="0"/>
              <a:t>Less confusion</a:t>
            </a:r>
          </a:p>
          <a:p>
            <a:r>
              <a:rPr lang="en-US" sz="2200" dirty="0" err="1"/>
              <a:t>Verrappa</a:t>
            </a:r>
            <a:r>
              <a:rPr lang="en-US" sz="2200" dirty="0"/>
              <a:t> and </a:t>
            </a:r>
            <a:r>
              <a:rPr lang="en-US" sz="2200" dirty="0" err="1"/>
              <a:t>Letier</a:t>
            </a:r>
            <a:r>
              <a:rPr lang="en-US" sz="2200" dirty="0"/>
              <a:t>: </a:t>
            </a:r>
            <a:endParaRPr lang="en-US" sz="2200" dirty="0" smtClean="0"/>
          </a:p>
          <a:p>
            <a:pPr lvl="1"/>
            <a:r>
              <a:rPr lang="en-US" sz="1800" dirty="0" smtClean="0"/>
              <a:t>“</a:t>
            </a:r>
            <a:r>
              <a:rPr lang="en-US" sz="1800" dirty="0"/>
              <a:t>..</a:t>
            </a:r>
            <a:r>
              <a:rPr lang="en-US" sz="1800" dirty="0" smtClean="0"/>
              <a:t>for  </a:t>
            </a:r>
            <a:r>
              <a:rPr lang="en-US" sz="1800" dirty="0"/>
              <a:t>industrial problems, </a:t>
            </a:r>
            <a:r>
              <a:rPr lang="en-US" sz="1800" dirty="0" smtClean="0"/>
              <a:t>these  </a:t>
            </a:r>
            <a:r>
              <a:rPr lang="en-US" sz="1800" dirty="0"/>
              <a:t>algorithms generate (many</a:t>
            </a:r>
            <a:r>
              <a:rPr lang="en-US" sz="1800" dirty="0" smtClean="0"/>
              <a:t>) </a:t>
            </a:r>
            <a:r>
              <a:rPr lang="en-US" sz="1800" dirty="0"/>
              <a:t>solutions (makes) </a:t>
            </a:r>
            <a:r>
              <a:rPr lang="en-US" sz="1800" dirty="0" smtClean="0"/>
              <a:t>understanding </a:t>
            </a:r>
            <a:r>
              <a:rPr lang="en-US" sz="1800" dirty="0"/>
              <a:t>them and </a:t>
            </a:r>
            <a:r>
              <a:rPr lang="en-US" sz="1800" dirty="0" smtClean="0"/>
              <a:t>selecting</a:t>
            </a:r>
            <a:r>
              <a:rPr lang="en-US" sz="1800" dirty="0"/>
              <a:t> </a:t>
            </a:r>
            <a:r>
              <a:rPr lang="en-US" sz="1800" dirty="0" smtClean="0"/>
              <a:t>one </a:t>
            </a:r>
            <a:r>
              <a:rPr lang="en-US" sz="1800" dirty="0"/>
              <a:t>among them </a:t>
            </a:r>
            <a:r>
              <a:rPr lang="en-US" sz="1800" dirty="0" smtClean="0"/>
              <a:t>difficult  </a:t>
            </a:r>
            <a:r>
              <a:rPr lang="en-US" sz="1800" dirty="0"/>
              <a:t>and time consuming” </a:t>
            </a:r>
            <a:r>
              <a:rPr lang="en-US" sz="1800" dirty="0">
                <a:hlinkClick r:id="rId2"/>
              </a:rPr>
              <a:t>https://goo.gl/LvsQdn</a:t>
            </a:r>
            <a:r>
              <a:rPr lang="en-US" sz="1800" dirty="0"/>
              <a:t> </a:t>
            </a:r>
          </a:p>
          <a:p>
            <a:pPr lvl="1"/>
            <a:endParaRPr lang="en-US" sz="1800" dirty="0" smtClean="0"/>
          </a:p>
          <a:p>
            <a:endParaRPr lang="en-US" sz="2000" dirty="0"/>
          </a:p>
        </p:txBody>
      </p:sp>
      <p:pic>
        <p:nvPicPr>
          <p:cNvPr id="5" name="Picture 4" descr="57323446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8327" y="1673014"/>
            <a:ext cx="5541592" cy="4145109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seek less CPU?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16797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When searching for solutions</a:t>
            </a:r>
            <a:br>
              <a:rPr lang="en-US" dirty="0" smtClean="0"/>
            </a:br>
            <a:r>
              <a:rPr lang="en-US" dirty="0" smtClean="0"/>
              <a:t>“you don’t need all that detail”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3345017" y="3586260"/>
            <a:ext cx="2286000" cy="446375"/>
          </a:xfrm>
          <a:solidFill>
            <a:srgbClr val="9F202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b">
            <a:normAutofit fontScale="85000" lnSpcReduction="10000"/>
          </a:bodyPr>
          <a:lstStyle/>
          <a:p>
            <a:r>
              <a:rPr lang="en-US" dirty="0"/>
              <a:t>In Theorem proving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3345017" y="4126700"/>
            <a:ext cx="2286000" cy="2269746"/>
          </a:xfrm>
        </p:spPr>
        <p:txBody>
          <a:bodyPr>
            <a:normAutofit/>
          </a:bodyPr>
          <a:lstStyle/>
          <a:p>
            <a:r>
              <a:rPr lang="en-US" sz="1800" dirty="0" smtClean="0"/>
              <a:t>Narrows (</a:t>
            </a:r>
            <a:r>
              <a:rPr lang="en-US" sz="1800" dirty="0" err="1" smtClean="0"/>
              <a:t>Amarel</a:t>
            </a:r>
            <a:r>
              <a:rPr lang="en-US" sz="1800" dirty="0" smtClean="0"/>
              <a:t>, 1986)</a:t>
            </a:r>
          </a:p>
          <a:p>
            <a:r>
              <a:rPr lang="en-US" sz="1800" dirty="0"/>
              <a:t>M</a:t>
            </a:r>
            <a:r>
              <a:rPr lang="en-US" sz="1800" dirty="0" smtClean="0"/>
              <a:t>aster variables (Crawford 1995)</a:t>
            </a:r>
          </a:p>
          <a:p>
            <a:r>
              <a:rPr lang="en-US" sz="1800" dirty="0" smtClean="0"/>
              <a:t>Back doors (Selman 2002). </a:t>
            </a:r>
          </a:p>
          <a:p>
            <a:pPr lvl="1"/>
            <a:endParaRPr lang="en-US" sz="1600" dirty="0" smtClean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>
          <a:xfrm>
            <a:off x="6167021" y="3586260"/>
            <a:ext cx="2286000" cy="422862"/>
          </a:xfrm>
          <a:solidFill>
            <a:srgbClr val="9F202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b">
            <a:normAutofit fontScale="92500" lnSpcReduction="10000"/>
          </a:bodyPr>
          <a:lstStyle/>
          <a:p>
            <a:r>
              <a:rPr lang="en-US" dirty="0"/>
              <a:t>In Software Eng.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>
          <a:xfrm>
            <a:off x="6167021" y="4126703"/>
            <a:ext cx="2286000" cy="2022823"/>
          </a:xfrm>
        </p:spPr>
        <p:txBody>
          <a:bodyPr>
            <a:normAutofit/>
          </a:bodyPr>
          <a:lstStyle/>
          <a:p>
            <a:r>
              <a:rPr lang="en-US" sz="1800" dirty="0" smtClean="0"/>
              <a:t>Saturation in mutation testing </a:t>
            </a:r>
            <a:br>
              <a:rPr lang="en-US" sz="1800" dirty="0" smtClean="0"/>
            </a:br>
            <a:r>
              <a:rPr lang="en-US" sz="1800" dirty="0" smtClean="0"/>
              <a:t>(Budd, 1980 and many others</a:t>
            </a:r>
            <a:endParaRPr lang="en-US" sz="1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4284" y="1633508"/>
            <a:ext cx="6557245" cy="1777129"/>
          </a:xfrm>
          <a:prstGeom prst="rect">
            <a:avLst/>
          </a:prstGeom>
        </p:spPr>
      </p:pic>
      <p:sp>
        <p:nvSpPr>
          <p:cNvPr id="9" name="Text Placeholder 6"/>
          <p:cNvSpPr txBox="1">
            <a:spLocks/>
          </p:cNvSpPr>
          <p:nvPr/>
        </p:nvSpPr>
        <p:spPr>
          <a:xfrm>
            <a:off x="527754" y="2270049"/>
            <a:ext cx="1479227" cy="639762"/>
          </a:xfrm>
          <a:prstGeom prst="rect">
            <a:avLst/>
          </a:prstGeom>
          <a:solidFill>
            <a:srgbClr val="9F202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b">
            <a:normAutofit fontScale="775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800"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In Computer</a:t>
            </a:r>
          </a:p>
          <a:p>
            <a:r>
              <a:rPr lang="en-US" dirty="0" smtClean="0"/>
              <a:t>Graphics</a:t>
            </a:r>
            <a:endParaRPr lang="en-US" dirty="0"/>
          </a:p>
        </p:txBody>
      </p:sp>
      <p:sp>
        <p:nvSpPr>
          <p:cNvPr id="10" name="Text Placeholder 5"/>
          <p:cNvSpPr txBox="1">
            <a:spLocks/>
          </p:cNvSpPr>
          <p:nvPr/>
        </p:nvSpPr>
        <p:spPr>
          <a:xfrm>
            <a:off x="527754" y="3586260"/>
            <a:ext cx="2286000" cy="446375"/>
          </a:xfrm>
          <a:prstGeom prst="rect">
            <a:avLst/>
          </a:prstGeom>
          <a:solidFill>
            <a:srgbClr val="9F202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b">
            <a:normAutofit fontScale="85000" lnSpcReduction="1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800"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In </a:t>
            </a:r>
            <a:r>
              <a:rPr lang="en-US" sz="2200" dirty="0"/>
              <a:t>Machine</a:t>
            </a:r>
            <a:r>
              <a:rPr lang="en-US" dirty="0" smtClean="0"/>
              <a:t> learning</a:t>
            </a:r>
            <a:endParaRPr lang="en-US" dirty="0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527754" y="4126700"/>
            <a:ext cx="2286000" cy="22697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smtClean="0"/>
              <a:t>Variable subset selection </a:t>
            </a:r>
            <a:br>
              <a:rPr lang="en-US" sz="1800" dirty="0" smtClean="0"/>
            </a:br>
            <a:r>
              <a:rPr lang="en-US" sz="1800" dirty="0" smtClean="0"/>
              <a:t>(</a:t>
            </a:r>
            <a:r>
              <a:rPr lang="en-US" sz="1800" dirty="0" err="1" smtClean="0"/>
              <a:t>Kohavi</a:t>
            </a:r>
            <a:r>
              <a:rPr lang="en-US" sz="1800" dirty="0" smtClean="0"/>
              <a:t>, 1997)</a:t>
            </a:r>
          </a:p>
          <a:p>
            <a:r>
              <a:rPr lang="en-US" sz="1800" dirty="0" smtClean="0"/>
              <a:t>Instance selection (Chen, 1975)</a:t>
            </a:r>
          </a:p>
          <a:p>
            <a:r>
              <a:rPr lang="en-US" sz="1800" dirty="0" smtClean="0"/>
              <a:t>Active learning</a:t>
            </a:r>
          </a:p>
          <a:p>
            <a:endParaRPr lang="en-US" sz="1800" dirty="0" smtClean="0"/>
          </a:p>
          <a:p>
            <a:pPr lvl="1"/>
            <a:endParaRPr lang="en-US" sz="1600" dirty="0" smtClean="0"/>
          </a:p>
        </p:txBody>
      </p:sp>
    </p:spTree>
    <p:extLst>
      <p:ext uri="{BB962C8B-B14F-4D97-AF65-F5344CB8AC3E}">
        <p14:creationId xmlns:p14="http://schemas.microsoft.com/office/powerpoint/2010/main" val="32940322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7509" y="634942"/>
            <a:ext cx="5829448" cy="447049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278546" y="3369071"/>
            <a:ext cx="868234" cy="200848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This talk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4233859" cy="4525963"/>
          </a:xfrm>
        </p:spPr>
        <p:txBody>
          <a:bodyPr>
            <a:noAutofit/>
          </a:bodyPr>
          <a:lstStyle/>
          <a:p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What is search-based SE?</a:t>
            </a:r>
          </a:p>
          <a:p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Why use less CPU for SBSE?</a:t>
            </a:r>
          </a:p>
          <a:p>
            <a:r>
              <a:rPr lang="en-US" sz="2400" b="1" dirty="0" smtClean="0">
                <a:solidFill>
                  <a:srgbClr val="9F2021"/>
                </a:solidFill>
              </a:rPr>
              <a:t>How to use less CPU</a:t>
            </a:r>
          </a:p>
          <a:p>
            <a:pPr lvl="1"/>
            <a:r>
              <a:rPr lang="en-US" sz="2000" b="1" dirty="0" smtClean="0">
                <a:solidFill>
                  <a:srgbClr val="9F2021"/>
                </a:solidFill>
              </a:rPr>
              <a:t>Refactor the optimizer: </a:t>
            </a:r>
          </a:p>
          <a:p>
            <a:pPr lvl="1"/>
            <a:r>
              <a:rPr lang="en-US" sz="2000" b="1" dirty="0">
                <a:solidFill>
                  <a:srgbClr val="9F2021"/>
                </a:solidFill>
              </a:rPr>
              <a:t>A</a:t>
            </a:r>
            <a:r>
              <a:rPr lang="en-US" sz="2000" b="1" dirty="0" smtClean="0">
                <a:solidFill>
                  <a:srgbClr val="9F2021"/>
                </a:solidFill>
              </a:rPr>
              <a:t>dd in some data mining</a:t>
            </a:r>
          </a:p>
          <a:p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Experimental results</a:t>
            </a:r>
          </a:p>
          <a:p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Related Work</a:t>
            </a:r>
          </a:p>
          <a:p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Future work</a:t>
            </a:r>
          </a:p>
          <a:p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A challenge question:</a:t>
            </a:r>
          </a:p>
          <a:p>
            <a:pPr lvl="1"/>
            <a:r>
              <a:rPr lang="en-US" sz="2000" dirty="0" smtClean="0">
                <a:solidFill>
                  <a:schemeClr val="bg1">
                    <a:lumMod val="65000"/>
                  </a:schemeClr>
                </a:solidFill>
              </a:rPr>
              <a:t>Are we making this too hard?</a:t>
            </a:r>
            <a:endParaRPr lang="en-US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69" y="6280150"/>
            <a:ext cx="1080033" cy="532880"/>
          </a:xfrm>
          <a:prstGeom prst="rect">
            <a:avLst/>
          </a:prstGeom>
          <a:ln>
            <a:noFill/>
          </a:ln>
        </p:spPr>
      </p:pic>
      <p:sp>
        <p:nvSpPr>
          <p:cNvPr id="9" name="Rectangle 8"/>
          <p:cNvSpPr/>
          <p:nvPr/>
        </p:nvSpPr>
        <p:spPr>
          <a:xfrm>
            <a:off x="1113302" y="6425988"/>
            <a:ext cx="8814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i="1" dirty="0" smtClean="0">
                <a:solidFill>
                  <a:srgbClr val="BF0A1E"/>
                </a:solidFill>
                <a:latin typeface="Arial"/>
                <a:cs typeface="Arial"/>
              </a:rPr>
              <a:t>ai4se.net </a:t>
            </a:r>
            <a:endParaRPr lang="en-US" sz="1200" b="1" dirty="0">
              <a:solidFill>
                <a:srgbClr val="BF0A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54986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322" y="3213099"/>
            <a:ext cx="4513929" cy="356490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-653473" y="1297329"/>
            <a:ext cx="9514392" cy="109414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>
              <a:lnSpc>
                <a:spcPct val="90000"/>
              </a:lnSpc>
            </a:pPr>
            <a:r>
              <a:rPr lang="en-US" dirty="0" smtClean="0"/>
              <a:t>Objectives = evaluate(decisions)</a:t>
            </a:r>
          </a:p>
          <a:p>
            <a:pPr algn="r">
              <a:lnSpc>
                <a:spcPct val="90000"/>
              </a:lnSpc>
            </a:pPr>
            <a:r>
              <a:rPr lang="en-US" u="sng" dirty="0" smtClean="0"/>
              <a:t>Generations</a:t>
            </a:r>
            <a:r>
              <a:rPr lang="en-US" dirty="0" smtClean="0"/>
              <a:t> </a:t>
            </a:r>
            <a:r>
              <a:rPr lang="en-US" dirty="0" smtClean="0"/>
              <a:t>*( </a:t>
            </a:r>
            <a:r>
              <a:rPr lang="en-US" u="sng" dirty="0" smtClean="0"/>
              <a:t>Selection</a:t>
            </a:r>
            <a:r>
              <a:rPr lang="en-US" dirty="0" smtClean="0"/>
              <a:t> + </a:t>
            </a:r>
            <a:r>
              <a:rPr lang="en-US" u="sng" dirty="0" smtClean="0"/>
              <a:t>Evaluation</a:t>
            </a:r>
            <a:r>
              <a:rPr lang="en-US" dirty="0" smtClean="0"/>
              <a:t> * </a:t>
            </a:r>
            <a:r>
              <a:rPr lang="en-US" u="sng" dirty="0" smtClean="0"/>
              <a:t>Generation)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 </a:t>
            </a:r>
          </a:p>
          <a:p>
            <a:pPr algn="r">
              <a:lnSpc>
                <a:spcPct val="90000"/>
              </a:lnSpc>
            </a:pPr>
            <a:r>
              <a:rPr lang="en-US" dirty="0"/>
              <a:t> </a:t>
            </a:r>
            <a:r>
              <a:rPr lang="en-US" dirty="0" smtClean="0"/>
              <a:t>                       </a:t>
            </a:r>
            <a:r>
              <a:rPr lang="en-US" dirty="0"/>
              <a:t> </a:t>
            </a:r>
            <a:r>
              <a:rPr lang="en-US" dirty="0" smtClean="0"/>
              <a:t>      </a:t>
            </a:r>
            <a:r>
              <a:rPr lang="en-US" dirty="0" smtClean="0"/>
              <a:t>G      *     ( O</a:t>
            </a:r>
            <a:r>
              <a:rPr lang="en-US" dirty="0" smtClean="0"/>
              <a:t>(N</a:t>
            </a:r>
            <a:r>
              <a:rPr lang="en-US" baseline="30000" dirty="0" smtClean="0"/>
              <a:t>2</a:t>
            </a:r>
            <a:r>
              <a:rPr lang="en-US" dirty="0" smtClean="0"/>
              <a:t>)    +   </a:t>
            </a:r>
            <a:r>
              <a:rPr lang="en-US" dirty="0" smtClean="0"/>
              <a:t>     </a:t>
            </a:r>
            <a:r>
              <a:rPr lang="en-US" dirty="0" smtClean="0"/>
              <a:t>E     * </a:t>
            </a:r>
            <a:r>
              <a:rPr lang="en-US" dirty="0" smtClean="0"/>
              <a:t> </a:t>
            </a:r>
            <a:r>
              <a:rPr lang="en-US" dirty="0" smtClean="0"/>
              <a:t>O(1)*</a:t>
            </a:r>
            <a:r>
              <a:rPr lang="en-US" dirty="0" smtClean="0"/>
              <a:t>N )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to use less CPU (for SBSE)</a:t>
            </a:r>
            <a:endParaRPr lang="en-US" dirty="0"/>
          </a:p>
        </p:txBody>
      </p:sp>
      <p:cxnSp>
        <p:nvCxnSpPr>
          <p:cNvPr id="18" name="Straight Arrow Connector 17"/>
          <p:cNvCxnSpPr/>
          <p:nvPr/>
        </p:nvCxnSpPr>
        <p:spPr>
          <a:xfrm flipH="1" flipV="1">
            <a:off x="6136255" y="1849349"/>
            <a:ext cx="160592" cy="1972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 flipV="1">
            <a:off x="7324375" y="1890788"/>
            <a:ext cx="160592" cy="1972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8339875" y="1882911"/>
            <a:ext cx="160592" cy="1972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 flipV="1">
            <a:off x="5014296" y="1815540"/>
            <a:ext cx="320828" cy="28356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Content Placeholder 2"/>
          <p:cNvSpPr txBox="1">
            <a:spLocks/>
          </p:cNvSpPr>
          <p:nvPr/>
        </p:nvSpPr>
        <p:spPr>
          <a:xfrm>
            <a:off x="457200" y="1368518"/>
            <a:ext cx="4458012" cy="46300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endParaRPr lang="en-US" sz="2000" dirty="0" smtClean="0"/>
          </a:p>
          <a:p>
            <a:pPr marL="0" indent="0">
              <a:buFont typeface="Arial"/>
              <a:buNone/>
            </a:pPr>
            <a:endParaRPr lang="en-US" sz="2000" dirty="0" smtClean="0"/>
          </a:p>
          <a:p>
            <a:pPr marL="0" indent="0">
              <a:buFont typeface="Arial"/>
              <a:buNone/>
            </a:pPr>
            <a:endParaRPr lang="en-US" sz="2000" dirty="0" smtClean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69" y="6280150"/>
            <a:ext cx="1080033" cy="532880"/>
          </a:xfrm>
          <a:prstGeom prst="rect">
            <a:avLst/>
          </a:prstGeom>
          <a:ln>
            <a:noFill/>
          </a:ln>
        </p:spPr>
      </p:pic>
      <p:sp>
        <p:nvSpPr>
          <p:cNvPr id="12" name="Rectangle 11"/>
          <p:cNvSpPr/>
          <p:nvPr/>
        </p:nvSpPr>
        <p:spPr>
          <a:xfrm>
            <a:off x="1113302" y="6425988"/>
            <a:ext cx="8814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i="1" dirty="0" smtClean="0">
                <a:solidFill>
                  <a:srgbClr val="BF0A1E"/>
                </a:solidFill>
                <a:latin typeface="Arial"/>
                <a:cs typeface="Arial"/>
              </a:rPr>
              <a:t>ai4se.net </a:t>
            </a:r>
            <a:endParaRPr lang="en-US" sz="1200" b="1" dirty="0">
              <a:solidFill>
                <a:srgbClr val="BF0A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63430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322" y="3213099"/>
            <a:ext cx="4513929" cy="356490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-653473" y="1297329"/>
            <a:ext cx="9514392" cy="109414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>
              <a:lnSpc>
                <a:spcPct val="90000"/>
              </a:lnSpc>
            </a:pPr>
            <a:r>
              <a:rPr lang="en-US" dirty="0" smtClean="0"/>
              <a:t>Objectives = evaluate(decisions)</a:t>
            </a:r>
          </a:p>
          <a:p>
            <a:pPr algn="r">
              <a:lnSpc>
                <a:spcPct val="90000"/>
              </a:lnSpc>
            </a:pPr>
            <a:r>
              <a:rPr lang="en-US" u="sng" dirty="0" smtClean="0"/>
              <a:t>Generations</a:t>
            </a:r>
            <a:r>
              <a:rPr lang="en-US" dirty="0" smtClean="0"/>
              <a:t> * </a:t>
            </a:r>
            <a:r>
              <a:rPr lang="en-US" dirty="0" smtClean="0"/>
              <a:t>(</a:t>
            </a:r>
            <a:r>
              <a:rPr lang="en-US" u="sng" dirty="0" smtClean="0"/>
              <a:t>Selection</a:t>
            </a:r>
            <a:r>
              <a:rPr lang="en-US" dirty="0" smtClean="0"/>
              <a:t> </a:t>
            </a:r>
            <a:r>
              <a:rPr lang="en-US" dirty="0" smtClean="0"/>
              <a:t>+ </a:t>
            </a:r>
            <a:r>
              <a:rPr lang="en-US" u="sng" dirty="0" smtClean="0"/>
              <a:t>Evaluation</a:t>
            </a:r>
            <a:r>
              <a:rPr lang="en-US" dirty="0" smtClean="0"/>
              <a:t> * </a:t>
            </a:r>
            <a:r>
              <a:rPr lang="en-US" u="sng" dirty="0" smtClean="0"/>
              <a:t>Generation)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 </a:t>
            </a:r>
          </a:p>
          <a:p>
            <a:pPr algn="r">
              <a:lnSpc>
                <a:spcPct val="90000"/>
              </a:lnSpc>
            </a:pPr>
            <a:r>
              <a:rPr lang="en-US" dirty="0"/>
              <a:t> </a:t>
            </a:r>
            <a:r>
              <a:rPr lang="en-US" dirty="0" smtClean="0"/>
              <a:t>                       </a:t>
            </a:r>
            <a:r>
              <a:rPr lang="en-US" dirty="0"/>
              <a:t> </a:t>
            </a:r>
            <a:r>
              <a:rPr lang="en-US" dirty="0" smtClean="0"/>
              <a:t>      </a:t>
            </a:r>
            <a:r>
              <a:rPr lang="en-US" dirty="0"/>
              <a:t>G      *     ( O(N</a:t>
            </a:r>
            <a:r>
              <a:rPr lang="en-US" baseline="30000" dirty="0"/>
              <a:t>2</a:t>
            </a:r>
            <a:r>
              <a:rPr lang="en-US" dirty="0"/>
              <a:t>)    +        E     *  O(1)*N )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to use less CPU (for SBSE)</a:t>
            </a:r>
            <a:endParaRPr lang="en-US" dirty="0"/>
          </a:p>
        </p:txBody>
      </p:sp>
      <p:cxnSp>
        <p:nvCxnSpPr>
          <p:cNvPr id="18" name="Straight Arrow Connector 17"/>
          <p:cNvCxnSpPr/>
          <p:nvPr/>
        </p:nvCxnSpPr>
        <p:spPr>
          <a:xfrm flipH="1" flipV="1">
            <a:off x="6136255" y="1849349"/>
            <a:ext cx="160592" cy="1972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 flipV="1">
            <a:off x="7324375" y="1890788"/>
            <a:ext cx="160592" cy="1972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8339875" y="1882911"/>
            <a:ext cx="160592" cy="1972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 flipV="1">
            <a:off x="5014296" y="1861677"/>
            <a:ext cx="320828" cy="28356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Content Placeholder 2"/>
          <p:cNvSpPr txBox="1">
            <a:spLocks/>
          </p:cNvSpPr>
          <p:nvPr/>
        </p:nvSpPr>
        <p:spPr>
          <a:xfrm>
            <a:off x="457200" y="1368518"/>
            <a:ext cx="4458012" cy="46300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000" dirty="0" smtClean="0"/>
              <a:t>Approximate the space </a:t>
            </a:r>
          </a:p>
          <a:p>
            <a:r>
              <a:rPr lang="en-US" sz="2000" dirty="0" smtClean="0"/>
              <a:t>k=2 divisive clustering </a:t>
            </a:r>
            <a:br>
              <a:rPr lang="en-US" sz="2000" dirty="0" smtClean="0"/>
            </a:br>
            <a:endParaRPr lang="en-US" sz="2000" dirty="0" smtClean="0"/>
          </a:p>
          <a:p>
            <a:pPr marL="0" indent="0">
              <a:buFont typeface="Arial"/>
              <a:buNone/>
            </a:pPr>
            <a:endParaRPr lang="en-US" sz="2000" dirty="0" smtClean="0"/>
          </a:p>
          <a:p>
            <a:pPr marL="0" indent="0">
              <a:buFont typeface="Arial"/>
              <a:buNone/>
            </a:pPr>
            <a:endParaRPr lang="en-US" sz="2000" dirty="0" smtClean="0"/>
          </a:p>
          <a:p>
            <a:pPr marL="0" indent="0">
              <a:buFont typeface="Arial"/>
              <a:buNone/>
            </a:pPr>
            <a:endParaRPr lang="en-US" sz="2000" dirty="0" smtClean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69" y="6280150"/>
            <a:ext cx="1080033" cy="532880"/>
          </a:xfrm>
          <a:prstGeom prst="rect">
            <a:avLst/>
          </a:prstGeom>
          <a:ln>
            <a:noFill/>
          </a:ln>
        </p:spPr>
      </p:pic>
      <p:sp>
        <p:nvSpPr>
          <p:cNvPr id="12" name="Rectangle 11"/>
          <p:cNvSpPr/>
          <p:nvPr/>
        </p:nvSpPr>
        <p:spPr>
          <a:xfrm>
            <a:off x="1113302" y="6425988"/>
            <a:ext cx="8814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i="1" dirty="0" smtClean="0">
                <a:solidFill>
                  <a:srgbClr val="BF0A1E"/>
                </a:solidFill>
                <a:latin typeface="Arial"/>
                <a:cs typeface="Arial"/>
              </a:rPr>
              <a:t>ai4se.net </a:t>
            </a:r>
            <a:endParaRPr lang="en-US" sz="1200" b="1" dirty="0">
              <a:solidFill>
                <a:srgbClr val="BF0A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70421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322" y="3213099"/>
            <a:ext cx="4513929" cy="356490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-653473" y="1297329"/>
            <a:ext cx="9514392" cy="109414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>
              <a:lnSpc>
                <a:spcPct val="90000"/>
              </a:lnSpc>
            </a:pPr>
            <a:r>
              <a:rPr lang="en-US" dirty="0" smtClean="0"/>
              <a:t>Objectives = evaluate(decisions)</a:t>
            </a:r>
          </a:p>
          <a:p>
            <a:pPr algn="r">
              <a:lnSpc>
                <a:spcPct val="90000"/>
              </a:lnSpc>
            </a:pPr>
            <a:r>
              <a:rPr lang="en-US" u="sng" dirty="0" smtClean="0"/>
              <a:t>Generations</a:t>
            </a:r>
            <a:r>
              <a:rPr lang="en-US" dirty="0" smtClean="0"/>
              <a:t> * </a:t>
            </a:r>
            <a:r>
              <a:rPr lang="en-US" dirty="0" smtClean="0"/>
              <a:t>(</a:t>
            </a:r>
            <a:r>
              <a:rPr lang="en-US" u="sng" dirty="0" smtClean="0"/>
              <a:t>Selection</a:t>
            </a:r>
            <a:r>
              <a:rPr lang="en-US" dirty="0" smtClean="0"/>
              <a:t> </a:t>
            </a:r>
            <a:r>
              <a:rPr lang="en-US" dirty="0" smtClean="0"/>
              <a:t>+ </a:t>
            </a:r>
            <a:r>
              <a:rPr lang="en-US" u="sng" dirty="0" smtClean="0"/>
              <a:t>Evaluation</a:t>
            </a:r>
            <a:r>
              <a:rPr lang="en-US" dirty="0" smtClean="0"/>
              <a:t> * </a:t>
            </a:r>
            <a:r>
              <a:rPr lang="en-US" u="sng" dirty="0" smtClean="0"/>
              <a:t>Generation)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 </a:t>
            </a:r>
          </a:p>
          <a:p>
            <a:pPr algn="r">
              <a:lnSpc>
                <a:spcPct val="90000"/>
              </a:lnSpc>
            </a:pPr>
            <a:r>
              <a:rPr lang="en-US" dirty="0"/>
              <a:t> </a:t>
            </a:r>
            <a:r>
              <a:rPr lang="en-US" dirty="0" smtClean="0"/>
              <a:t>                       </a:t>
            </a:r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dirty="0"/>
              <a:t>G      *     ( O(N</a:t>
            </a:r>
            <a:r>
              <a:rPr lang="en-US" baseline="30000" dirty="0"/>
              <a:t>2</a:t>
            </a:r>
            <a:r>
              <a:rPr lang="en-US" dirty="0"/>
              <a:t>)    +        E     *  O(1)*N )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to use less CPU (for SBSE)</a:t>
            </a:r>
            <a:endParaRPr lang="en-US" dirty="0"/>
          </a:p>
        </p:txBody>
      </p:sp>
      <p:cxnSp>
        <p:nvCxnSpPr>
          <p:cNvPr id="18" name="Straight Arrow Connector 17"/>
          <p:cNvCxnSpPr/>
          <p:nvPr/>
        </p:nvCxnSpPr>
        <p:spPr>
          <a:xfrm flipH="1" flipV="1">
            <a:off x="6136255" y="1849349"/>
            <a:ext cx="160592" cy="1972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 flipV="1">
            <a:off x="7324375" y="1890788"/>
            <a:ext cx="160592" cy="1972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8339875" y="1882911"/>
            <a:ext cx="160592" cy="1972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 flipV="1">
            <a:off x="5014296" y="1861677"/>
            <a:ext cx="320828" cy="28356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Content Placeholder 2"/>
          <p:cNvSpPr txBox="1">
            <a:spLocks/>
          </p:cNvSpPr>
          <p:nvPr/>
        </p:nvSpPr>
        <p:spPr>
          <a:xfrm>
            <a:off x="457200" y="1368518"/>
            <a:ext cx="4458012" cy="46300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000" dirty="0" smtClean="0"/>
              <a:t>Approximate the space </a:t>
            </a:r>
          </a:p>
          <a:p>
            <a:r>
              <a:rPr lang="en-US" sz="2000" dirty="0" smtClean="0"/>
              <a:t>k=2 divisive clustering </a:t>
            </a:r>
            <a:br>
              <a:rPr lang="en-US" sz="2000" dirty="0" smtClean="0"/>
            </a:br>
            <a:endParaRPr lang="en-US" sz="2000" dirty="0" smtClean="0"/>
          </a:p>
          <a:p>
            <a:pPr marL="0" indent="0">
              <a:buFont typeface="Arial"/>
              <a:buNone/>
            </a:pPr>
            <a:r>
              <a:rPr lang="en-US" sz="2000" dirty="0" smtClean="0"/>
              <a:t>(X,Y)= 2 very distant points  in O(2N)</a:t>
            </a:r>
          </a:p>
          <a:p>
            <a:pPr marL="0" indent="0">
              <a:buFont typeface="Arial"/>
              <a:buNone/>
            </a:pPr>
            <a:endParaRPr lang="en-US" sz="2000" dirty="0" smtClean="0"/>
          </a:p>
          <a:p>
            <a:pPr marL="0" indent="0">
              <a:buFont typeface="Arial"/>
              <a:buNone/>
            </a:pPr>
            <a:endParaRPr lang="en-US" sz="2000" dirty="0" smtClean="0"/>
          </a:p>
          <a:p>
            <a:pPr marL="0" indent="0">
              <a:buFont typeface="Arial"/>
              <a:buNone/>
            </a:pPr>
            <a:endParaRPr lang="en-US" sz="2000" dirty="0" smtClean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69" y="6280150"/>
            <a:ext cx="1080033" cy="532880"/>
          </a:xfrm>
          <a:prstGeom prst="rect">
            <a:avLst/>
          </a:prstGeom>
          <a:ln>
            <a:noFill/>
          </a:ln>
        </p:spPr>
      </p:pic>
      <p:sp>
        <p:nvSpPr>
          <p:cNvPr id="12" name="Rectangle 11"/>
          <p:cNvSpPr/>
          <p:nvPr/>
        </p:nvSpPr>
        <p:spPr>
          <a:xfrm>
            <a:off x="1113302" y="6425988"/>
            <a:ext cx="8814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i="1" dirty="0" smtClean="0">
                <a:solidFill>
                  <a:srgbClr val="BF0A1E"/>
                </a:solidFill>
                <a:latin typeface="Arial"/>
                <a:cs typeface="Arial"/>
              </a:rPr>
              <a:t>ai4se.net </a:t>
            </a:r>
            <a:endParaRPr lang="en-US" sz="1200" b="1" dirty="0">
              <a:solidFill>
                <a:srgbClr val="BF0A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55810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322" y="3213099"/>
            <a:ext cx="4513929" cy="356490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-653473" y="1297329"/>
            <a:ext cx="9514392" cy="109414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>
              <a:lnSpc>
                <a:spcPct val="90000"/>
              </a:lnSpc>
            </a:pPr>
            <a:r>
              <a:rPr lang="en-US" dirty="0" smtClean="0"/>
              <a:t>Objectives = evaluate(decisions)</a:t>
            </a:r>
          </a:p>
          <a:p>
            <a:pPr algn="r">
              <a:lnSpc>
                <a:spcPct val="90000"/>
              </a:lnSpc>
            </a:pPr>
            <a:r>
              <a:rPr lang="en-US" u="sng" dirty="0" smtClean="0"/>
              <a:t>Generations</a:t>
            </a:r>
            <a:r>
              <a:rPr lang="en-US" dirty="0" smtClean="0"/>
              <a:t> * </a:t>
            </a:r>
            <a:r>
              <a:rPr lang="en-US" dirty="0" smtClean="0"/>
              <a:t>(</a:t>
            </a:r>
            <a:r>
              <a:rPr lang="en-US" u="sng" dirty="0" smtClean="0"/>
              <a:t>Selection</a:t>
            </a:r>
            <a:r>
              <a:rPr lang="en-US" dirty="0" smtClean="0"/>
              <a:t> </a:t>
            </a:r>
            <a:r>
              <a:rPr lang="en-US" dirty="0" smtClean="0"/>
              <a:t>+ </a:t>
            </a:r>
            <a:r>
              <a:rPr lang="en-US" u="sng" dirty="0" smtClean="0"/>
              <a:t>Evaluation</a:t>
            </a:r>
            <a:r>
              <a:rPr lang="en-US" dirty="0" smtClean="0"/>
              <a:t> * </a:t>
            </a:r>
            <a:r>
              <a:rPr lang="en-US" u="sng" dirty="0" smtClean="0"/>
              <a:t>Generation)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 </a:t>
            </a:r>
          </a:p>
          <a:p>
            <a:pPr algn="r">
              <a:lnSpc>
                <a:spcPct val="90000"/>
              </a:lnSpc>
            </a:pPr>
            <a:r>
              <a:rPr lang="en-US" dirty="0"/>
              <a:t> </a:t>
            </a:r>
            <a:r>
              <a:rPr lang="en-US" dirty="0" smtClean="0"/>
              <a:t>                       </a:t>
            </a:r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dirty="0"/>
              <a:t>G      *     ( O(N</a:t>
            </a:r>
            <a:r>
              <a:rPr lang="en-US" baseline="30000" dirty="0"/>
              <a:t>2</a:t>
            </a:r>
            <a:r>
              <a:rPr lang="en-US" dirty="0"/>
              <a:t>)    +        E     *  O(1)*N )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to use less CPU (for SBSE)</a:t>
            </a:r>
            <a:endParaRPr lang="en-US" dirty="0"/>
          </a:p>
        </p:txBody>
      </p:sp>
      <p:cxnSp>
        <p:nvCxnSpPr>
          <p:cNvPr id="18" name="Straight Arrow Connector 17"/>
          <p:cNvCxnSpPr/>
          <p:nvPr/>
        </p:nvCxnSpPr>
        <p:spPr>
          <a:xfrm flipH="1" flipV="1">
            <a:off x="6136255" y="1849349"/>
            <a:ext cx="160592" cy="1972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 flipV="1">
            <a:off x="7324375" y="1890788"/>
            <a:ext cx="160592" cy="1972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8339875" y="1882911"/>
            <a:ext cx="160592" cy="1972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 flipV="1">
            <a:off x="5014296" y="1861677"/>
            <a:ext cx="320828" cy="28356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Content Placeholder 2"/>
          <p:cNvSpPr txBox="1">
            <a:spLocks/>
          </p:cNvSpPr>
          <p:nvPr/>
        </p:nvSpPr>
        <p:spPr>
          <a:xfrm>
            <a:off x="457200" y="1368518"/>
            <a:ext cx="4458012" cy="46300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000" dirty="0" smtClean="0"/>
              <a:t>Approximate the space </a:t>
            </a:r>
          </a:p>
          <a:p>
            <a:r>
              <a:rPr lang="en-US" sz="2000" dirty="0" smtClean="0"/>
              <a:t>k=2 divisive clustering </a:t>
            </a:r>
            <a:br>
              <a:rPr lang="en-US" sz="2000" dirty="0" smtClean="0"/>
            </a:br>
            <a:endParaRPr lang="en-US" sz="2000" dirty="0" smtClean="0"/>
          </a:p>
          <a:p>
            <a:pPr marL="0" indent="0">
              <a:buFont typeface="Arial"/>
              <a:buNone/>
            </a:pPr>
            <a:r>
              <a:rPr lang="en-US" sz="2000" dirty="0" smtClean="0"/>
              <a:t>(X,Y)= 2 very distant points  in O(2N)</a:t>
            </a:r>
          </a:p>
          <a:p>
            <a:pPr marL="0" indent="0">
              <a:buFont typeface="Arial"/>
              <a:buNone/>
            </a:pPr>
            <a:endParaRPr lang="en-US" sz="2000" dirty="0" smtClean="0"/>
          </a:p>
          <a:p>
            <a:pPr marL="0" indent="0">
              <a:buFont typeface="Arial"/>
              <a:buNone/>
            </a:pPr>
            <a:r>
              <a:rPr lang="en-US" sz="2000" dirty="0" smtClean="0"/>
              <a:t>Evaluate only (X,Y)</a:t>
            </a:r>
          </a:p>
          <a:p>
            <a:pPr marL="0" indent="0">
              <a:buFont typeface="Arial"/>
              <a:buNone/>
            </a:pPr>
            <a:endParaRPr lang="en-US" sz="2000" dirty="0" smtClean="0"/>
          </a:p>
          <a:p>
            <a:pPr marL="0" indent="0">
              <a:buFont typeface="Arial"/>
              <a:buNone/>
            </a:pPr>
            <a:endParaRPr lang="en-US" sz="2000" dirty="0" smtClean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69" y="6280150"/>
            <a:ext cx="1080033" cy="532880"/>
          </a:xfrm>
          <a:prstGeom prst="rect">
            <a:avLst/>
          </a:prstGeom>
          <a:ln>
            <a:noFill/>
          </a:ln>
        </p:spPr>
      </p:pic>
      <p:sp>
        <p:nvSpPr>
          <p:cNvPr id="12" name="Rectangle 11"/>
          <p:cNvSpPr/>
          <p:nvPr/>
        </p:nvSpPr>
        <p:spPr>
          <a:xfrm>
            <a:off x="1113302" y="6425988"/>
            <a:ext cx="8814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i="1" dirty="0" smtClean="0">
                <a:solidFill>
                  <a:srgbClr val="BF0A1E"/>
                </a:solidFill>
                <a:latin typeface="Arial"/>
                <a:cs typeface="Arial"/>
              </a:rPr>
              <a:t>ai4se.net </a:t>
            </a:r>
            <a:endParaRPr lang="en-US" sz="1200" b="1" dirty="0">
              <a:solidFill>
                <a:srgbClr val="BF0A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64848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322" y="3213099"/>
            <a:ext cx="4513929" cy="356490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-653473" y="1297329"/>
            <a:ext cx="9514392" cy="109414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>
              <a:lnSpc>
                <a:spcPct val="90000"/>
              </a:lnSpc>
            </a:pPr>
            <a:r>
              <a:rPr lang="en-US" dirty="0" smtClean="0"/>
              <a:t>Objectives = evaluate(decisions)</a:t>
            </a:r>
          </a:p>
          <a:p>
            <a:pPr algn="r">
              <a:lnSpc>
                <a:spcPct val="90000"/>
              </a:lnSpc>
            </a:pPr>
            <a:r>
              <a:rPr lang="en-US" u="sng" dirty="0" smtClean="0"/>
              <a:t>Generations</a:t>
            </a:r>
            <a:r>
              <a:rPr lang="en-US" dirty="0" smtClean="0"/>
              <a:t> * </a:t>
            </a:r>
            <a:r>
              <a:rPr lang="en-US" dirty="0" smtClean="0"/>
              <a:t>(</a:t>
            </a:r>
            <a:r>
              <a:rPr lang="en-US" u="sng" dirty="0" smtClean="0"/>
              <a:t>Selection</a:t>
            </a:r>
            <a:r>
              <a:rPr lang="en-US" dirty="0" smtClean="0"/>
              <a:t> </a:t>
            </a:r>
            <a:r>
              <a:rPr lang="en-US" dirty="0" smtClean="0"/>
              <a:t>+ </a:t>
            </a:r>
            <a:r>
              <a:rPr lang="en-US" u="sng" dirty="0" smtClean="0"/>
              <a:t>Evaluation</a:t>
            </a:r>
            <a:r>
              <a:rPr lang="en-US" dirty="0" smtClean="0"/>
              <a:t> * </a:t>
            </a:r>
            <a:r>
              <a:rPr lang="en-US" u="sng" dirty="0" smtClean="0"/>
              <a:t>Generation)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 </a:t>
            </a:r>
          </a:p>
          <a:p>
            <a:pPr algn="r">
              <a:lnSpc>
                <a:spcPct val="90000"/>
              </a:lnSpc>
            </a:pPr>
            <a:r>
              <a:rPr lang="en-US" dirty="0"/>
              <a:t> </a:t>
            </a:r>
            <a:r>
              <a:rPr lang="en-US" dirty="0" smtClean="0"/>
              <a:t>                       </a:t>
            </a:r>
            <a:r>
              <a:rPr lang="en-US" dirty="0"/>
              <a:t> </a:t>
            </a:r>
            <a:r>
              <a:rPr lang="en-US" dirty="0" smtClean="0"/>
              <a:t>      </a:t>
            </a:r>
            <a:r>
              <a:rPr lang="en-US" dirty="0"/>
              <a:t>G      *     ( O(N</a:t>
            </a:r>
            <a:r>
              <a:rPr lang="en-US" baseline="30000" dirty="0"/>
              <a:t>2</a:t>
            </a:r>
            <a:r>
              <a:rPr lang="en-US" dirty="0"/>
              <a:t>)    +        E     *  O(1)*N )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to use less CPU (for SBSE)</a:t>
            </a:r>
            <a:endParaRPr lang="en-US" dirty="0"/>
          </a:p>
        </p:txBody>
      </p:sp>
      <p:cxnSp>
        <p:nvCxnSpPr>
          <p:cNvPr id="18" name="Straight Arrow Connector 17"/>
          <p:cNvCxnSpPr/>
          <p:nvPr/>
        </p:nvCxnSpPr>
        <p:spPr>
          <a:xfrm flipH="1" flipV="1">
            <a:off x="6136255" y="1849349"/>
            <a:ext cx="160592" cy="1972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 flipV="1">
            <a:off x="7324375" y="1890788"/>
            <a:ext cx="160592" cy="1972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8339875" y="1882911"/>
            <a:ext cx="160592" cy="1972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 flipV="1">
            <a:off x="5014296" y="1861677"/>
            <a:ext cx="320828" cy="28356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Content Placeholder 2"/>
          <p:cNvSpPr txBox="1">
            <a:spLocks/>
          </p:cNvSpPr>
          <p:nvPr/>
        </p:nvSpPr>
        <p:spPr>
          <a:xfrm>
            <a:off x="457200" y="1368518"/>
            <a:ext cx="4458012" cy="46300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000" dirty="0" smtClean="0"/>
              <a:t>Approximate the space </a:t>
            </a:r>
          </a:p>
          <a:p>
            <a:r>
              <a:rPr lang="en-US" sz="2000" dirty="0" smtClean="0"/>
              <a:t>k=2 divisive clustering </a:t>
            </a:r>
            <a:br>
              <a:rPr lang="en-US" sz="2000" dirty="0" smtClean="0"/>
            </a:br>
            <a:endParaRPr lang="en-US" sz="2000" dirty="0" smtClean="0"/>
          </a:p>
          <a:p>
            <a:pPr marL="0" indent="0">
              <a:buFont typeface="Arial"/>
              <a:buNone/>
            </a:pPr>
            <a:r>
              <a:rPr lang="en-US" sz="2000" dirty="0" smtClean="0"/>
              <a:t>(X,Y)= 2 very distant points  in O(2N)</a:t>
            </a:r>
          </a:p>
          <a:p>
            <a:pPr marL="0" indent="0">
              <a:buFont typeface="Arial"/>
              <a:buNone/>
            </a:pPr>
            <a:endParaRPr lang="en-US" sz="2000" dirty="0" smtClean="0"/>
          </a:p>
          <a:p>
            <a:pPr marL="0" indent="0">
              <a:buFont typeface="Arial"/>
              <a:buNone/>
            </a:pPr>
            <a:r>
              <a:rPr lang="en-US" sz="2000" dirty="0" smtClean="0"/>
              <a:t>Evaluate only (X,Y)</a:t>
            </a:r>
          </a:p>
          <a:p>
            <a:pPr marL="0" indent="0">
              <a:buFont typeface="Arial"/>
              <a:buNone/>
            </a:pPr>
            <a:endParaRPr lang="en-US" sz="2000" dirty="0" smtClean="0"/>
          </a:p>
          <a:p>
            <a:pPr marL="0" indent="0">
              <a:buFont typeface="Arial"/>
              <a:buNone/>
            </a:pPr>
            <a:r>
              <a:rPr lang="en-US" sz="2000" dirty="0" smtClean="0"/>
              <a:t>If better(X,Y)</a:t>
            </a:r>
          </a:p>
          <a:p>
            <a:r>
              <a:rPr lang="en-US" sz="2000" dirty="0" smtClean="0"/>
              <a:t>If size(cluster) &gt; </a:t>
            </a:r>
            <a:r>
              <a:rPr lang="en-US" sz="2000" dirty="0" err="1" smtClean="0"/>
              <a:t>sqrt</a:t>
            </a:r>
            <a:r>
              <a:rPr lang="en-US" sz="2000" dirty="0" smtClean="0"/>
              <a:t>(N)</a:t>
            </a:r>
          </a:p>
          <a:p>
            <a:pPr lvl="1"/>
            <a:r>
              <a:rPr lang="en-US" sz="2000" dirty="0" smtClean="0"/>
              <a:t>Split, </a:t>
            </a:r>
            <a:r>
              <a:rPr lang="en-US" sz="2000" dirty="0" err="1" smtClean="0"/>
              <a:t>recurse</a:t>
            </a:r>
            <a:r>
              <a:rPr lang="en-US" sz="2000" dirty="0" smtClean="0"/>
              <a:t> on better half</a:t>
            </a:r>
          </a:p>
          <a:p>
            <a:pPr lvl="1"/>
            <a:r>
              <a:rPr lang="en-US" sz="2000" dirty="0" smtClean="0"/>
              <a:t>E.g. cull red</a:t>
            </a:r>
          </a:p>
          <a:p>
            <a:r>
              <a:rPr lang="en-US" sz="2000" dirty="0" smtClean="0"/>
              <a:t>Else, push points  towards X</a:t>
            </a:r>
          </a:p>
          <a:p>
            <a:pPr lvl="1"/>
            <a:r>
              <a:rPr lang="en-US" sz="1800" dirty="0" smtClean="0"/>
              <a:t>E.g. push orange</a:t>
            </a:r>
          </a:p>
          <a:p>
            <a:pPr marL="0" indent="0">
              <a:buFont typeface="Arial"/>
              <a:buNone/>
            </a:pPr>
            <a:endParaRPr lang="en-US" sz="2000" dirty="0" smtClean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69" y="6280150"/>
            <a:ext cx="1080033" cy="532880"/>
          </a:xfrm>
          <a:prstGeom prst="rect">
            <a:avLst/>
          </a:prstGeom>
          <a:ln>
            <a:noFill/>
          </a:ln>
        </p:spPr>
      </p:pic>
      <p:sp>
        <p:nvSpPr>
          <p:cNvPr id="12" name="Rectangle 11"/>
          <p:cNvSpPr/>
          <p:nvPr/>
        </p:nvSpPr>
        <p:spPr>
          <a:xfrm>
            <a:off x="1113302" y="6425988"/>
            <a:ext cx="8814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i="1" dirty="0" smtClean="0">
                <a:solidFill>
                  <a:srgbClr val="BF0A1E"/>
                </a:solidFill>
                <a:latin typeface="Arial"/>
                <a:cs typeface="Arial"/>
              </a:rPr>
              <a:t>ai4se.net </a:t>
            </a:r>
            <a:endParaRPr lang="en-US" sz="1200" b="1" dirty="0">
              <a:solidFill>
                <a:srgbClr val="BF0A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60461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322" y="3213099"/>
            <a:ext cx="4513929" cy="3564909"/>
          </a:xfrm>
          <a:prstGeom prst="rect">
            <a:avLst/>
          </a:prstGeom>
        </p:spPr>
      </p:pic>
      <p:cxnSp>
        <p:nvCxnSpPr>
          <p:cNvPr id="21" name="Straight Arrow Connector 20"/>
          <p:cNvCxnSpPr/>
          <p:nvPr/>
        </p:nvCxnSpPr>
        <p:spPr>
          <a:xfrm flipH="1" flipV="1">
            <a:off x="7317942" y="5674793"/>
            <a:ext cx="599610" cy="361304"/>
          </a:xfrm>
          <a:prstGeom prst="straightConnector1">
            <a:avLst/>
          </a:prstGeom>
          <a:ln w="76200" cmpd="sng">
            <a:solidFill>
              <a:srgbClr val="9F2021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-653473" y="1297329"/>
            <a:ext cx="9514392" cy="109414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>
              <a:lnSpc>
                <a:spcPct val="90000"/>
              </a:lnSpc>
            </a:pPr>
            <a:r>
              <a:rPr lang="en-US" dirty="0" smtClean="0"/>
              <a:t>Objectives = evaluate(decisions)</a:t>
            </a:r>
          </a:p>
          <a:p>
            <a:pPr algn="r">
              <a:lnSpc>
                <a:spcPct val="90000"/>
              </a:lnSpc>
            </a:pPr>
            <a:r>
              <a:rPr lang="en-US" u="sng" dirty="0" smtClean="0"/>
              <a:t>Generations</a:t>
            </a:r>
            <a:r>
              <a:rPr lang="en-US" dirty="0" smtClean="0"/>
              <a:t> * </a:t>
            </a:r>
            <a:r>
              <a:rPr lang="en-US" dirty="0" smtClean="0"/>
              <a:t>(</a:t>
            </a:r>
            <a:r>
              <a:rPr lang="en-US" u="sng" dirty="0" smtClean="0"/>
              <a:t>Selection</a:t>
            </a:r>
            <a:r>
              <a:rPr lang="en-US" dirty="0" smtClean="0"/>
              <a:t> </a:t>
            </a:r>
            <a:r>
              <a:rPr lang="en-US" dirty="0" smtClean="0"/>
              <a:t>+ </a:t>
            </a:r>
            <a:r>
              <a:rPr lang="en-US" u="sng" dirty="0" smtClean="0"/>
              <a:t>Evaluation</a:t>
            </a:r>
            <a:r>
              <a:rPr lang="en-US" dirty="0" smtClean="0"/>
              <a:t> * </a:t>
            </a:r>
            <a:r>
              <a:rPr lang="en-US" u="sng" dirty="0" smtClean="0"/>
              <a:t>Generation)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 </a:t>
            </a:r>
          </a:p>
          <a:p>
            <a:pPr algn="r">
              <a:lnSpc>
                <a:spcPct val="90000"/>
              </a:lnSpc>
            </a:pPr>
            <a:r>
              <a:rPr lang="en-US" dirty="0"/>
              <a:t> </a:t>
            </a:r>
            <a:r>
              <a:rPr lang="en-US" dirty="0" smtClean="0"/>
              <a:t>                       </a:t>
            </a:r>
            <a:r>
              <a:rPr lang="en-US" dirty="0"/>
              <a:t> </a:t>
            </a:r>
            <a:r>
              <a:rPr lang="en-US" dirty="0" smtClean="0"/>
              <a:t>      </a:t>
            </a:r>
            <a:r>
              <a:rPr lang="en-US" dirty="0"/>
              <a:t>G      *     ( O(N</a:t>
            </a:r>
            <a:r>
              <a:rPr lang="en-US" baseline="30000" dirty="0"/>
              <a:t>2</a:t>
            </a:r>
            <a:r>
              <a:rPr lang="en-US" dirty="0"/>
              <a:t>)    +        E     *  O(1)*N )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to use less CPU (for SBSE)</a:t>
            </a:r>
            <a:endParaRPr lang="en-US" dirty="0"/>
          </a:p>
        </p:txBody>
      </p:sp>
      <p:cxnSp>
        <p:nvCxnSpPr>
          <p:cNvPr id="18" name="Straight Arrow Connector 17"/>
          <p:cNvCxnSpPr/>
          <p:nvPr/>
        </p:nvCxnSpPr>
        <p:spPr>
          <a:xfrm flipH="1" flipV="1">
            <a:off x="6136255" y="1849349"/>
            <a:ext cx="160592" cy="1972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 flipV="1">
            <a:off x="7324375" y="1890788"/>
            <a:ext cx="160592" cy="1972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8339875" y="1882911"/>
            <a:ext cx="160592" cy="1972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7917552" y="5858297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>
                <a:solidFill>
                  <a:srgbClr val="E15737"/>
                </a:solidFill>
              </a:rPr>
              <a:t>Red </a:t>
            </a:r>
            <a:r>
              <a:rPr lang="en-US" dirty="0" smtClean="0">
                <a:solidFill>
                  <a:srgbClr val="000000"/>
                </a:solidFill>
              </a:rPr>
              <a:t>is </a:t>
            </a:r>
            <a:br>
              <a:rPr lang="en-US" dirty="0" smtClean="0">
                <a:solidFill>
                  <a:srgbClr val="000000"/>
                </a:solidFill>
              </a:rPr>
            </a:br>
            <a:r>
              <a:rPr lang="en-US" dirty="0" smtClean="0">
                <a:solidFill>
                  <a:srgbClr val="000000"/>
                </a:solidFill>
              </a:rPr>
              <a:t>culled </a:t>
            </a:r>
            <a:endParaRPr lang="en-US" dirty="0">
              <a:solidFill>
                <a:srgbClr val="000000"/>
              </a:solidFill>
            </a:endParaRPr>
          </a:p>
        </p:txBody>
      </p:sp>
      <p:cxnSp>
        <p:nvCxnSpPr>
          <p:cNvPr id="23" name="Straight Arrow Connector 22"/>
          <p:cNvCxnSpPr/>
          <p:nvPr/>
        </p:nvCxnSpPr>
        <p:spPr>
          <a:xfrm flipH="1" flipV="1">
            <a:off x="5014296" y="1861677"/>
            <a:ext cx="320828" cy="28356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Content Placeholder 2"/>
          <p:cNvSpPr txBox="1">
            <a:spLocks/>
          </p:cNvSpPr>
          <p:nvPr/>
        </p:nvSpPr>
        <p:spPr>
          <a:xfrm>
            <a:off x="457200" y="1368518"/>
            <a:ext cx="4458012" cy="46300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000" dirty="0" smtClean="0"/>
              <a:t>Approximate the space </a:t>
            </a:r>
          </a:p>
          <a:p>
            <a:r>
              <a:rPr lang="en-US" sz="2000" dirty="0" smtClean="0"/>
              <a:t>k=2 divisive clustering </a:t>
            </a:r>
            <a:br>
              <a:rPr lang="en-US" sz="2000" dirty="0" smtClean="0"/>
            </a:br>
            <a:endParaRPr lang="en-US" sz="2000" dirty="0" smtClean="0"/>
          </a:p>
          <a:p>
            <a:pPr marL="0" indent="0">
              <a:buFont typeface="Arial"/>
              <a:buNone/>
            </a:pPr>
            <a:r>
              <a:rPr lang="en-US" sz="2000" dirty="0" smtClean="0"/>
              <a:t>(X,Y)= 2 very distant points  in O(2N)</a:t>
            </a:r>
          </a:p>
          <a:p>
            <a:pPr marL="0" indent="0">
              <a:buFont typeface="Arial"/>
              <a:buNone/>
            </a:pPr>
            <a:endParaRPr lang="en-US" sz="2000" dirty="0" smtClean="0"/>
          </a:p>
          <a:p>
            <a:pPr marL="0" indent="0">
              <a:buFont typeface="Arial"/>
              <a:buNone/>
            </a:pPr>
            <a:r>
              <a:rPr lang="en-US" sz="2000" dirty="0" smtClean="0"/>
              <a:t>Evaluate only (X,Y)</a:t>
            </a:r>
          </a:p>
          <a:p>
            <a:pPr marL="0" indent="0">
              <a:buFont typeface="Arial"/>
              <a:buNone/>
            </a:pPr>
            <a:endParaRPr lang="en-US" sz="2000" dirty="0" smtClean="0"/>
          </a:p>
          <a:p>
            <a:pPr marL="0" indent="0">
              <a:buFont typeface="Arial"/>
              <a:buNone/>
            </a:pPr>
            <a:r>
              <a:rPr lang="en-US" sz="2000" dirty="0" smtClean="0"/>
              <a:t>If better(X,Y)</a:t>
            </a:r>
          </a:p>
          <a:p>
            <a:r>
              <a:rPr lang="en-US" sz="2000" dirty="0" smtClean="0"/>
              <a:t>If size(cluster) &gt; </a:t>
            </a:r>
            <a:r>
              <a:rPr lang="en-US" sz="2000" dirty="0" err="1" smtClean="0"/>
              <a:t>sqrt</a:t>
            </a:r>
            <a:r>
              <a:rPr lang="en-US" sz="2000" dirty="0" smtClean="0"/>
              <a:t>(N)</a:t>
            </a:r>
          </a:p>
          <a:p>
            <a:pPr lvl="1"/>
            <a:r>
              <a:rPr lang="en-US" sz="2000" dirty="0" smtClean="0"/>
              <a:t>Split, </a:t>
            </a:r>
            <a:r>
              <a:rPr lang="en-US" sz="2000" dirty="0" err="1" smtClean="0"/>
              <a:t>recurse</a:t>
            </a:r>
            <a:r>
              <a:rPr lang="en-US" sz="2000" dirty="0" smtClean="0"/>
              <a:t> on better half</a:t>
            </a:r>
          </a:p>
          <a:p>
            <a:pPr lvl="1"/>
            <a:r>
              <a:rPr lang="en-US" sz="2000" dirty="0" smtClean="0"/>
              <a:t>E.g. cull red</a:t>
            </a:r>
          </a:p>
          <a:p>
            <a:r>
              <a:rPr lang="en-US" sz="2000" dirty="0" smtClean="0"/>
              <a:t>Else, push points  towards X</a:t>
            </a:r>
          </a:p>
          <a:p>
            <a:pPr lvl="1"/>
            <a:r>
              <a:rPr lang="en-US" sz="1800" dirty="0" smtClean="0"/>
              <a:t>E.g. push orange</a:t>
            </a:r>
          </a:p>
          <a:p>
            <a:pPr marL="0" indent="0">
              <a:buFont typeface="Arial"/>
              <a:buNone/>
            </a:pPr>
            <a:endParaRPr lang="en-US" sz="2000" dirty="0" smtClean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69" y="6280150"/>
            <a:ext cx="1080033" cy="532880"/>
          </a:xfrm>
          <a:prstGeom prst="rect">
            <a:avLst/>
          </a:prstGeom>
          <a:ln>
            <a:noFill/>
          </a:ln>
        </p:spPr>
      </p:pic>
      <p:sp>
        <p:nvSpPr>
          <p:cNvPr id="14" name="Rectangle 13"/>
          <p:cNvSpPr/>
          <p:nvPr/>
        </p:nvSpPr>
        <p:spPr>
          <a:xfrm>
            <a:off x="1113302" y="6425988"/>
            <a:ext cx="8814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i="1" dirty="0" smtClean="0">
                <a:solidFill>
                  <a:srgbClr val="BF0A1E"/>
                </a:solidFill>
                <a:latin typeface="Arial"/>
                <a:cs typeface="Arial"/>
              </a:rPr>
              <a:t>ai4se.net </a:t>
            </a:r>
            <a:endParaRPr lang="en-US" sz="1200" b="1" dirty="0">
              <a:solidFill>
                <a:srgbClr val="BF0A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6812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7509" y="634942"/>
            <a:ext cx="5829448" cy="447049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278546" y="3369071"/>
            <a:ext cx="868234" cy="200848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This talk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4233859" cy="4525963"/>
          </a:xfrm>
        </p:spPr>
        <p:txBody>
          <a:bodyPr>
            <a:noAutofit/>
          </a:bodyPr>
          <a:lstStyle/>
          <a:p>
            <a:r>
              <a:rPr lang="en-US" sz="2400" dirty="0" smtClean="0"/>
              <a:t>What is search-based SE?</a:t>
            </a:r>
          </a:p>
          <a:p>
            <a:r>
              <a:rPr lang="en-US" sz="2400" dirty="0" smtClean="0"/>
              <a:t>Why use less CPU for SBSE?</a:t>
            </a:r>
          </a:p>
          <a:p>
            <a:r>
              <a:rPr lang="en-US" sz="2400" dirty="0" smtClean="0"/>
              <a:t>How to use less CPU</a:t>
            </a:r>
          </a:p>
          <a:p>
            <a:pPr lvl="1"/>
            <a:r>
              <a:rPr lang="en-US" sz="2000" dirty="0" smtClean="0"/>
              <a:t>Refactor the optimizer: </a:t>
            </a:r>
          </a:p>
          <a:p>
            <a:pPr lvl="1"/>
            <a:r>
              <a:rPr lang="en-US" sz="2000" dirty="0"/>
              <a:t>A</a:t>
            </a:r>
            <a:r>
              <a:rPr lang="en-US" sz="2000" dirty="0" smtClean="0"/>
              <a:t>dd in some data mining</a:t>
            </a:r>
          </a:p>
          <a:p>
            <a:r>
              <a:rPr lang="en-US" sz="2400" dirty="0" smtClean="0"/>
              <a:t>Experimental results</a:t>
            </a:r>
          </a:p>
          <a:p>
            <a:r>
              <a:rPr lang="en-US" sz="2400" dirty="0" smtClean="0"/>
              <a:t>Related Work</a:t>
            </a:r>
          </a:p>
          <a:p>
            <a:r>
              <a:rPr lang="en-US" sz="2400" dirty="0" smtClean="0"/>
              <a:t>Future work</a:t>
            </a:r>
          </a:p>
          <a:p>
            <a:r>
              <a:rPr lang="en-US" sz="2400" dirty="0" smtClean="0"/>
              <a:t>A challenge question:</a:t>
            </a:r>
          </a:p>
          <a:p>
            <a:pPr lvl="1"/>
            <a:r>
              <a:rPr lang="en-US" sz="2000" dirty="0" smtClean="0"/>
              <a:t>Are we making this too hard?</a:t>
            </a:r>
            <a:endParaRPr lang="en-US" sz="20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69" y="6280150"/>
            <a:ext cx="1080033" cy="532880"/>
          </a:xfrm>
          <a:prstGeom prst="rect">
            <a:avLst/>
          </a:prstGeom>
          <a:ln>
            <a:noFill/>
          </a:ln>
        </p:spPr>
      </p:pic>
      <p:sp>
        <p:nvSpPr>
          <p:cNvPr id="9" name="Rectangle 8"/>
          <p:cNvSpPr/>
          <p:nvPr/>
        </p:nvSpPr>
        <p:spPr>
          <a:xfrm>
            <a:off x="1113302" y="6425988"/>
            <a:ext cx="8814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i="1" dirty="0" smtClean="0">
                <a:solidFill>
                  <a:srgbClr val="BF0A1E"/>
                </a:solidFill>
                <a:latin typeface="Arial"/>
                <a:cs typeface="Arial"/>
              </a:rPr>
              <a:t>ai4se.net </a:t>
            </a:r>
            <a:endParaRPr lang="en-US" sz="1200" b="1" dirty="0">
              <a:solidFill>
                <a:srgbClr val="BF0A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24891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322" y="3213099"/>
            <a:ext cx="4513929" cy="3564909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7086473" y="3120564"/>
            <a:ext cx="19135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e.g. </a:t>
            </a:r>
            <a:r>
              <a:rPr lang="en-US" b="1" dirty="0" smtClean="0">
                <a:solidFill>
                  <a:srgbClr val="F0A631"/>
                </a:solidFill>
              </a:rPr>
              <a:t>orange</a:t>
            </a:r>
            <a:r>
              <a:rPr lang="en-US" dirty="0" smtClean="0"/>
              <a:t> points get  pushed </a:t>
            </a:r>
            <a:br>
              <a:rPr lang="en-US" dirty="0" smtClean="0"/>
            </a:br>
            <a:r>
              <a:rPr lang="en-US" dirty="0" smtClean="0"/>
              <a:t>this </a:t>
            </a:r>
            <a:r>
              <a:rPr lang="en-US" dirty="0"/>
              <a:t> </a:t>
            </a:r>
            <a:r>
              <a:rPr lang="en-US" dirty="0" smtClean="0"/>
              <a:t>way</a:t>
            </a:r>
            <a:endParaRPr lang="en-US" dirty="0"/>
          </a:p>
        </p:txBody>
      </p:sp>
      <p:cxnSp>
        <p:nvCxnSpPr>
          <p:cNvPr id="16" name="Straight Arrow Connector 15"/>
          <p:cNvCxnSpPr/>
          <p:nvPr/>
        </p:nvCxnSpPr>
        <p:spPr>
          <a:xfrm flipH="1" flipV="1">
            <a:off x="7054614" y="3213099"/>
            <a:ext cx="154192" cy="720552"/>
          </a:xfrm>
          <a:prstGeom prst="straightConnector1">
            <a:avLst/>
          </a:prstGeom>
          <a:ln w="76200" cmpd="sng">
            <a:solidFill>
              <a:srgbClr val="F0A63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 flipV="1">
            <a:off x="7317942" y="5674793"/>
            <a:ext cx="599610" cy="361304"/>
          </a:xfrm>
          <a:prstGeom prst="straightConnector1">
            <a:avLst/>
          </a:prstGeom>
          <a:ln w="76200" cmpd="sng">
            <a:solidFill>
              <a:srgbClr val="9F2021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-653473" y="1297329"/>
            <a:ext cx="9514392" cy="109414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>
              <a:lnSpc>
                <a:spcPct val="90000"/>
              </a:lnSpc>
            </a:pPr>
            <a:r>
              <a:rPr lang="en-US" dirty="0" smtClean="0"/>
              <a:t>Objectives = evaluate(decisions)</a:t>
            </a:r>
          </a:p>
          <a:p>
            <a:pPr algn="r">
              <a:lnSpc>
                <a:spcPct val="90000"/>
              </a:lnSpc>
            </a:pPr>
            <a:r>
              <a:rPr lang="en-US" u="sng" dirty="0" smtClean="0"/>
              <a:t>Generations</a:t>
            </a:r>
            <a:r>
              <a:rPr lang="en-US" dirty="0" smtClean="0"/>
              <a:t> * </a:t>
            </a:r>
            <a:r>
              <a:rPr lang="en-US" dirty="0" smtClean="0"/>
              <a:t>(</a:t>
            </a:r>
            <a:r>
              <a:rPr lang="en-US" u="sng" dirty="0" smtClean="0"/>
              <a:t>Selection</a:t>
            </a:r>
            <a:r>
              <a:rPr lang="en-US" dirty="0" smtClean="0"/>
              <a:t> </a:t>
            </a:r>
            <a:r>
              <a:rPr lang="en-US" dirty="0" smtClean="0"/>
              <a:t>+ </a:t>
            </a:r>
            <a:r>
              <a:rPr lang="en-US" u="sng" dirty="0" smtClean="0"/>
              <a:t>Evaluation</a:t>
            </a:r>
            <a:r>
              <a:rPr lang="en-US" dirty="0" smtClean="0"/>
              <a:t> * </a:t>
            </a:r>
            <a:r>
              <a:rPr lang="en-US" u="sng" dirty="0" smtClean="0"/>
              <a:t>Generation)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 </a:t>
            </a:r>
          </a:p>
          <a:p>
            <a:pPr algn="r">
              <a:lnSpc>
                <a:spcPct val="90000"/>
              </a:lnSpc>
            </a:pPr>
            <a:r>
              <a:rPr lang="en-US" dirty="0"/>
              <a:t> </a:t>
            </a:r>
            <a:r>
              <a:rPr lang="en-US" dirty="0" smtClean="0"/>
              <a:t>                       </a:t>
            </a:r>
            <a:r>
              <a:rPr lang="en-US" dirty="0"/>
              <a:t> </a:t>
            </a:r>
            <a:r>
              <a:rPr lang="en-US" dirty="0" smtClean="0"/>
              <a:t>      </a:t>
            </a:r>
            <a:r>
              <a:rPr lang="en-US" dirty="0"/>
              <a:t>G      *     ( O(N</a:t>
            </a:r>
            <a:r>
              <a:rPr lang="en-US" baseline="30000" dirty="0"/>
              <a:t>2</a:t>
            </a:r>
            <a:r>
              <a:rPr lang="en-US" dirty="0"/>
              <a:t>)    +        E     *  O(1)*N )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to use less CPU (for SBSE)</a:t>
            </a:r>
            <a:endParaRPr lang="en-US" dirty="0"/>
          </a:p>
        </p:txBody>
      </p:sp>
      <p:cxnSp>
        <p:nvCxnSpPr>
          <p:cNvPr id="18" name="Straight Arrow Connector 17"/>
          <p:cNvCxnSpPr/>
          <p:nvPr/>
        </p:nvCxnSpPr>
        <p:spPr>
          <a:xfrm flipH="1" flipV="1">
            <a:off x="6136255" y="1849349"/>
            <a:ext cx="160592" cy="1972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 flipV="1">
            <a:off x="7324375" y="1890788"/>
            <a:ext cx="160592" cy="1972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8339875" y="1882911"/>
            <a:ext cx="160592" cy="1972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7917552" y="5858297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>
                <a:solidFill>
                  <a:srgbClr val="E15737"/>
                </a:solidFill>
              </a:rPr>
              <a:t>Red </a:t>
            </a:r>
            <a:r>
              <a:rPr lang="en-US" dirty="0" smtClean="0">
                <a:solidFill>
                  <a:srgbClr val="000000"/>
                </a:solidFill>
              </a:rPr>
              <a:t>is </a:t>
            </a:r>
            <a:br>
              <a:rPr lang="en-US" dirty="0" smtClean="0">
                <a:solidFill>
                  <a:srgbClr val="000000"/>
                </a:solidFill>
              </a:rPr>
            </a:br>
            <a:r>
              <a:rPr lang="en-US" dirty="0" smtClean="0">
                <a:solidFill>
                  <a:srgbClr val="000000"/>
                </a:solidFill>
              </a:rPr>
              <a:t>culled </a:t>
            </a:r>
            <a:endParaRPr lang="en-US" dirty="0">
              <a:solidFill>
                <a:srgbClr val="000000"/>
              </a:solidFill>
            </a:endParaRPr>
          </a:p>
        </p:txBody>
      </p:sp>
      <p:cxnSp>
        <p:nvCxnSpPr>
          <p:cNvPr id="23" name="Straight Arrow Connector 22"/>
          <p:cNvCxnSpPr/>
          <p:nvPr/>
        </p:nvCxnSpPr>
        <p:spPr>
          <a:xfrm flipH="1" flipV="1">
            <a:off x="5014296" y="1861677"/>
            <a:ext cx="320828" cy="28356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Content Placeholder 2"/>
          <p:cNvSpPr txBox="1">
            <a:spLocks/>
          </p:cNvSpPr>
          <p:nvPr/>
        </p:nvSpPr>
        <p:spPr>
          <a:xfrm>
            <a:off x="457200" y="1368518"/>
            <a:ext cx="4458012" cy="46300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000" dirty="0" smtClean="0"/>
              <a:t>Approximate the space </a:t>
            </a:r>
          </a:p>
          <a:p>
            <a:r>
              <a:rPr lang="en-US" sz="2000" dirty="0" smtClean="0"/>
              <a:t>k=2 divisive clustering </a:t>
            </a:r>
            <a:br>
              <a:rPr lang="en-US" sz="2000" dirty="0" smtClean="0"/>
            </a:br>
            <a:endParaRPr lang="en-US" sz="2000" dirty="0" smtClean="0"/>
          </a:p>
          <a:p>
            <a:pPr marL="0" indent="0">
              <a:buFont typeface="Arial"/>
              <a:buNone/>
            </a:pPr>
            <a:r>
              <a:rPr lang="en-US" sz="2000" dirty="0" smtClean="0"/>
              <a:t>(X,Y)= 2 very distant points  in O(2N)</a:t>
            </a:r>
          </a:p>
          <a:p>
            <a:pPr marL="0" indent="0">
              <a:buFont typeface="Arial"/>
              <a:buNone/>
            </a:pPr>
            <a:endParaRPr lang="en-US" sz="2000" dirty="0" smtClean="0"/>
          </a:p>
          <a:p>
            <a:pPr marL="0" indent="0">
              <a:buFont typeface="Arial"/>
              <a:buNone/>
            </a:pPr>
            <a:r>
              <a:rPr lang="en-US" sz="2000" dirty="0" smtClean="0"/>
              <a:t>Evaluate only (X,Y)</a:t>
            </a:r>
          </a:p>
          <a:p>
            <a:pPr marL="0" indent="0">
              <a:buFont typeface="Arial"/>
              <a:buNone/>
            </a:pPr>
            <a:endParaRPr lang="en-US" sz="2000" dirty="0" smtClean="0"/>
          </a:p>
          <a:p>
            <a:pPr marL="0" indent="0">
              <a:buFont typeface="Arial"/>
              <a:buNone/>
            </a:pPr>
            <a:r>
              <a:rPr lang="en-US" sz="2000" dirty="0" smtClean="0"/>
              <a:t>If better(X,Y)</a:t>
            </a:r>
          </a:p>
          <a:p>
            <a:r>
              <a:rPr lang="en-US" sz="2000" dirty="0" smtClean="0"/>
              <a:t>If size(cluster) &gt; </a:t>
            </a:r>
            <a:r>
              <a:rPr lang="en-US" sz="2000" dirty="0" err="1" smtClean="0"/>
              <a:t>sqrt</a:t>
            </a:r>
            <a:r>
              <a:rPr lang="en-US" sz="2000" dirty="0" smtClean="0"/>
              <a:t>(N)</a:t>
            </a:r>
          </a:p>
          <a:p>
            <a:pPr lvl="1"/>
            <a:r>
              <a:rPr lang="en-US" sz="2000" dirty="0" smtClean="0"/>
              <a:t>Split, </a:t>
            </a:r>
            <a:r>
              <a:rPr lang="en-US" sz="2000" dirty="0" err="1" smtClean="0"/>
              <a:t>recurse</a:t>
            </a:r>
            <a:r>
              <a:rPr lang="en-US" sz="2000" dirty="0" smtClean="0"/>
              <a:t> on better half</a:t>
            </a:r>
          </a:p>
          <a:p>
            <a:pPr lvl="1"/>
            <a:r>
              <a:rPr lang="en-US" sz="2000" dirty="0" smtClean="0"/>
              <a:t>E.g. cull red</a:t>
            </a:r>
          </a:p>
          <a:p>
            <a:r>
              <a:rPr lang="en-US" sz="2000" dirty="0" smtClean="0"/>
              <a:t>Else, push points  towards X</a:t>
            </a:r>
          </a:p>
          <a:p>
            <a:pPr lvl="1"/>
            <a:r>
              <a:rPr lang="en-US" sz="1800" dirty="0" smtClean="0"/>
              <a:t>E.g. push orange</a:t>
            </a:r>
          </a:p>
          <a:p>
            <a:pPr marL="0" indent="0">
              <a:buFont typeface="Arial"/>
              <a:buNone/>
            </a:pPr>
            <a:endParaRPr lang="en-US" sz="2000" dirty="0" smtClean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69" y="6280150"/>
            <a:ext cx="1080033" cy="532880"/>
          </a:xfrm>
          <a:prstGeom prst="rect">
            <a:avLst/>
          </a:prstGeom>
          <a:ln>
            <a:noFill/>
          </a:ln>
        </p:spPr>
      </p:pic>
      <p:sp>
        <p:nvSpPr>
          <p:cNvPr id="24" name="Rectangle 23"/>
          <p:cNvSpPr/>
          <p:nvPr/>
        </p:nvSpPr>
        <p:spPr>
          <a:xfrm>
            <a:off x="1113302" y="6425988"/>
            <a:ext cx="8814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i="1" dirty="0" smtClean="0">
                <a:solidFill>
                  <a:srgbClr val="BF0A1E"/>
                </a:solidFill>
                <a:latin typeface="Arial"/>
                <a:cs typeface="Arial"/>
              </a:rPr>
              <a:t>ai4se.net </a:t>
            </a:r>
            <a:endParaRPr lang="en-US" sz="1200" b="1" dirty="0">
              <a:solidFill>
                <a:srgbClr val="BF0A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6812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322" y="3213099"/>
            <a:ext cx="4513929" cy="3564909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7086473" y="3120564"/>
            <a:ext cx="19135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e.g. </a:t>
            </a:r>
            <a:r>
              <a:rPr lang="en-US" b="1" dirty="0" smtClean="0">
                <a:solidFill>
                  <a:srgbClr val="F0A631"/>
                </a:solidFill>
              </a:rPr>
              <a:t>orange</a:t>
            </a:r>
            <a:r>
              <a:rPr lang="en-US" dirty="0" smtClean="0"/>
              <a:t> points get  pushed </a:t>
            </a:r>
            <a:br>
              <a:rPr lang="en-US" dirty="0" smtClean="0"/>
            </a:br>
            <a:r>
              <a:rPr lang="en-US" dirty="0" smtClean="0"/>
              <a:t>this </a:t>
            </a:r>
            <a:r>
              <a:rPr lang="en-US" dirty="0"/>
              <a:t> </a:t>
            </a:r>
            <a:r>
              <a:rPr lang="en-US" dirty="0" smtClean="0"/>
              <a:t>way</a:t>
            </a:r>
            <a:endParaRPr lang="en-US" dirty="0"/>
          </a:p>
        </p:txBody>
      </p:sp>
      <p:cxnSp>
        <p:nvCxnSpPr>
          <p:cNvPr id="16" name="Straight Arrow Connector 15"/>
          <p:cNvCxnSpPr/>
          <p:nvPr/>
        </p:nvCxnSpPr>
        <p:spPr>
          <a:xfrm flipH="1" flipV="1">
            <a:off x="7054614" y="3213099"/>
            <a:ext cx="154192" cy="720552"/>
          </a:xfrm>
          <a:prstGeom prst="straightConnector1">
            <a:avLst/>
          </a:prstGeom>
          <a:ln w="76200" cmpd="sng">
            <a:solidFill>
              <a:srgbClr val="F0A63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 flipV="1">
            <a:off x="7317942" y="5674793"/>
            <a:ext cx="599610" cy="361304"/>
          </a:xfrm>
          <a:prstGeom prst="straightConnector1">
            <a:avLst/>
          </a:prstGeom>
          <a:ln w="76200" cmpd="sng">
            <a:solidFill>
              <a:srgbClr val="9F2021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-589399" y="1297329"/>
            <a:ext cx="9514392" cy="109414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>
              <a:lnSpc>
                <a:spcPct val="90000"/>
              </a:lnSpc>
            </a:pPr>
            <a:r>
              <a:rPr lang="en-US" dirty="0" smtClean="0"/>
              <a:t>Objectives = evaluate(decisions)</a:t>
            </a:r>
          </a:p>
          <a:p>
            <a:pPr algn="r">
              <a:lnSpc>
                <a:spcPct val="90000"/>
              </a:lnSpc>
            </a:pPr>
            <a:r>
              <a:rPr lang="en-US" u="sng" dirty="0" smtClean="0"/>
              <a:t>Generations</a:t>
            </a:r>
            <a:r>
              <a:rPr lang="en-US" dirty="0" smtClean="0"/>
              <a:t> * </a:t>
            </a:r>
            <a:r>
              <a:rPr lang="en-US" dirty="0" smtClean="0"/>
              <a:t>(</a:t>
            </a:r>
            <a:r>
              <a:rPr lang="en-US" u="sng" dirty="0" smtClean="0"/>
              <a:t>Selection</a:t>
            </a:r>
            <a:r>
              <a:rPr lang="en-US" dirty="0" smtClean="0"/>
              <a:t> </a:t>
            </a:r>
            <a:r>
              <a:rPr lang="en-US" dirty="0" smtClean="0"/>
              <a:t>+  </a:t>
            </a:r>
            <a:r>
              <a:rPr lang="en-US" u="sng" dirty="0" smtClean="0"/>
              <a:t>Evaluation</a:t>
            </a:r>
            <a:r>
              <a:rPr lang="en-US" dirty="0" smtClean="0"/>
              <a:t> * </a:t>
            </a:r>
            <a:r>
              <a:rPr lang="en-US" u="sng" dirty="0" smtClean="0"/>
              <a:t>Generation)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 </a:t>
            </a:r>
          </a:p>
          <a:p>
            <a:pPr algn="r">
              <a:lnSpc>
                <a:spcPct val="90000"/>
              </a:lnSpc>
            </a:pPr>
            <a:r>
              <a:rPr lang="en-US" dirty="0"/>
              <a:t> </a:t>
            </a:r>
            <a:r>
              <a:rPr lang="en-US" dirty="0" smtClean="0"/>
              <a:t>               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G *   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(O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(N</a:t>
            </a:r>
            <a:r>
              <a:rPr lang="en-US" baseline="30000" dirty="0" smtClean="0">
                <a:solidFill>
                  <a:schemeClr val="bg1">
                    <a:lumMod val="65000"/>
                  </a:schemeClr>
                </a:solidFill>
              </a:rPr>
              <a:t>2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)    +               E     *        O(1)*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N)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to use less CPU (for SBSE)</a:t>
            </a:r>
            <a:endParaRPr lang="en-US" dirty="0"/>
          </a:p>
        </p:txBody>
      </p:sp>
      <p:cxnSp>
        <p:nvCxnSpPr>
          <p:cNvPr id="18" name="Straight Arrow Connector 17"/>
          <p:cNvCxnSpPr/>
          <p:nvPr/>
        </p:nvCxnSpPr>
        <p:spPr>
          <a:xfrm flipH="1" flipV="1">
            <a:off x="6136255" y="1849349"/>
            <a:ext cx="160592" cy="1972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 flipV="1">
            <a:off x="7324375" y="1890788"/>
            <a:ext cx="160592" cy="1972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8339875" y="1882911"/>
            <a:ext cx="160592" cy="1972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8660739" y="2895654"/>
            <a:ext cx="184666" cy="3462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90000"/>
              </a:lnSpc>
            </a:pP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7917552" y="5858297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>
                <a:solidFill>
                  <a:srgbClr val="E15737"/>
                </a:solidFill>
              </a:rPr>
              <a:t>Red </a:t>
            </a:r>
            <a:r>
              <a:rPr lang="en-US" dirty="0" smtClean="0">
                <a:solidFill>
                  <a:srgbClr val="000000"/>
                </a:solidFill>
              </a:rPr>
              <a:t>is </a:t>
            </a:r>
            <a:br>
              <a:rPr lang="en-US" dirty="0" smtClean="0">
                <a:solidFill>
                  <a:srgbClr val="000000"/>
                </a:solidFill>
              </a:rPr>
            </a:br>
            <a:r>
              <a:rPr lang="en-US" dirty="0" smtClean="0">
                <a:solidFill>
                  <a:srgbClr val="000000"/>
                </a:solidFill>
              </a:rPr>
              <a:t>culled </a:t>
            </a:r>
            <a:endParaRPr lang="en-US" dirty="0">
              <a:solidFill>
                <a:srgbClr val="000000"/>
              </a:solidFill>
            </a:endParaRPr>
          </a:p>
        </p:txBody>
      </p:sp>
      <p:cxnSp>
        <p:nvCxnSpPr>
          <p:cNvPr id="28" name="Straight Arrow Connector 27"/>
          <p:cNvCxnSpPr/>
          <p:nvPr/>
        </p:nvCxnSpPr>
        <p:spPr>
          <a:xfrm flipV="1">
            <a:off x="5063616" y="2366817"/>
            <a:ext cx="473228" cy="350014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V="1">
            <a:off x="5692694" y="2366817"/>
            <a:ext cx="505212" cy="351037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V="1">
            <a:off x="7127095" y="2366818"/>
            <a:ext cx="160592" cy="350013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V="1">
            <a:off x="8228905" y="2366819"/>
            <a:ext cx="312992" cy="350012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4927182" y="2717854"/>
            <a:ext cx="3918223" cy="3462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90000"/>
              </a:lnSpc>
            </a:pPr>
            <a:r>
              <a:rPr lang="en-US" dirty="0" smtClean="0"/>
              <a:t>g  *  </a:t>
            </a:r>
            <a:r>
              <a:rPr lang="en-US" dirty="0" smtClean="0"/>
              <a:t>( </a:t>
            </a:r>
            <a:r>
              <a:rPr lang="en-US" dirty="0" smtClean="0"/>
              <a:t>O(N)    +        log(  E      *  O(1) * N</a:t>
            </a:r>
            <a:r>
              <a:rPr lang="en-US" dirty="0" smtClean="0"/>
              <a:t>))</a:t>
            </a:r>
            <a:endParaRPr lang="en-US" dirty="0"/>
          </a:p>
        </p:txBody>
      </p:sp>
      <p:cxnSp>
        <p:nvCxnSpPr>
          <p:cNvPr id="34" name="Straight Arrow Connector 33"/>
          <p:cNvCxnSpPr/>
          <p:nvPr/>
        </p:nvCxnSpPr>
        <p:spPr>
          <a:xfrm flipH="1" flipV="1">
            <a:off x="5014296" y="1861677"/>
            <a:ext cx="320828" cy="28356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Content Placeholder 2"/>
          <p:cNvSpPr txBox="1">
            <a:spLocks/>
          </p:cNvSpPr>
          <p:nvPr/>
        </p:nvSpPr>
        <p:spPr>
          <a:xfrm>
            <a:off x="457200" y="1368518"/>
            <a:ext cx="4458012" cy="46300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Approximate the space </a:t>
            </a:r>
          </a:p>
          <a:p>
            <a:r>
              <a:rPr lang="en-US" sz="2000" dirty="0"/>
              <a:t>k=2 divisive clustering </a:t>
            </a:r>
            <a:br>
              <a:rPr lang="en-US" sz="2000" dirty="0"/>
            </a:br>
            <a:endParaRPr lang="en-US" sz="2000" dirty="0"/>
          </a:p>
          <a:p>
            <a:pPr marL="0" indent="0">
              <a:buNone/>
            </a:pPr>
            <a:r>
              <a:rPr lang="en-US" sz="2000" dirty="0"/>
              <a:t>(X,Y)= 2 very distant points  in O(2N)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Evaluate only </a:t>
            </a:r>
            <a:r>
              <a:rPr lang="en-US" sz="2000" dirty="0" smtClean="0"/>
              <a:t>(X</a:t>
            </a:r>
            <a:r>
              <a:rPr lang="en-US" sz="2000" dirty="0"/>
              <a:t>,Y)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If better(X,Y)</a:t>
            </a:r>
          </a:p>
          <a:p>
            <a:r>
              <a:rPr lang="en-US" sz="2000" dirty="0"/>
              <a:t>If size(cluster) &gt; </a:t>
            </a:r>
            <a:r>
              <a:rPr lang="en-US" sz="2000" dirty="0" err="1"/>
              <a:t>sqrt</a:t>
            </a:r>
            <a:r>
              <a:rPr lang="en-US" sz="2000" dirty="0"/>
              <a:t>(N)</a:t>
            </a:r>
          </a:p>
          <a:p>
            <a:pPr lvl="1"/>
            <a:r>
              <a:rPr lang="en-US" sz="2000" dirty="0"/>
              <a:t>Split, </a:t>
            </a:r>
            <a:r>
              <a:rPr lang="en-US" sz="2000" dirty="0" err="1"/>
              <a:t>recurse</a:t>
            </a:r>
            <a:r>
              <a:rPr lang="en-US" sz="2000" dirty="0"/>
              <a:t> on better half</a:t>
            </a:r>
          </a:p>
          <a:p>
            <a:pPr lvl="1"/>
            <a:r>
              <a:rPr lang="en-US" sz="2000" dirty="0"/>
              <a:t>E.g. cull red</a:t>
            </a:r>
          </a:p>
          <a:p>
            <a:r>
              <a:rPr lang="en-US" sz="2000" dirty="0"/>
              <a:t>Else, push points  towards X</a:t>
            </a:r>
          </a:p>
          <a:p>
            <a:pPr lvl="1"/>
            <a:r>
              <a:rPr lang="en-US" sz="1800" dirty="0"/>
              <a:t>E.g. push orange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69" y="6280150"/>
            <a:ext cx="1080033" cy="532880"/>
          </a:xfrm>
          <a:prstGeom prst="rect">
            <a:avLst/>
          </a:prstGeom>
          <a:ln>
            <a:noFill/>
          </a:ln>
        </p:spPr>
      </p:pic>
      <p:sp>
        <p:nvSpPr>
          <p:cNvPr id="26" name="Rectangle 25"/>
          <p:cNvSpPr/>
          <p:nvPr/>
        </p:nvSpPr>
        <p:spPr>
          <a:xfrm>
            <a:off x="1113302" y="6425988"/>
            <a:ext cx="8814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i="1" dirty="0" smtClean="0">
                <a:solidFill>
                  <a:srgbClr val="BF0A1E"/>
                </a:solidFill>
                <a:latin typeface="Arial"/>
                <a:cs typeface="Arial"/>
              </a:rPr>
              <a:t>ai4se.net </a:t>
            </a:r>
            <a:endParaRPr lang="en-US" sz="1200" b="1" dirty="0">
              <a:solidFill>
                <a:srgbClr val="BF0A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72886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687492" y="-387455"/>
            <a:ext cx="2777349" cy="200848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qb2ut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8746" y="317473"/>
            <a:ext cx="6439221" cy="6229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2850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582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GALE’s clustering =  fast analog for PCA</a:t>
            </a:r>
            <a:br>
              <a:rPr lang="en-US" dirty="0" smtClean="0"/>
            </a:br>
            <a:r>
              <a:rPr lang="en-US" dirty="0" smtClean="0"/>
              <a:t>(so GALE is a heuristic spectral learner)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2469" y="1704946"/>
            <a:ext cx="5874575" cy="4268246"/>
          </a:xfrm>
          <a:prstGeom prst="rect">
            <a:avLst/>
          </a:prstGeom>
        </p:spPr>
      </p:pic>
      <p:sp>
        <p:nvSpPr>
          <p:cNvPr id="5" name="Slide Number Placeholder 5"/>
          <p:cNvSpPr txBox="1">
            <a:spLocks/>
          </p:cNvSpPr>
          <p:nvPr/>
        </p:nvSpPr>
        <p:spPr>
          <a:xfrm>
            <a:off x="6638316" y="632189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rgbClr val="B02C2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D289ACC-99A1-3649-8932-CFFBA35813EB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69" y="6280150"/>
            <a:ext cx="1080033" cy="532880"/>
          </a:xfrm>
          <a:prstGeom prst="rect">
            <a:avLst/>
          </a:prstGeom>
          <a:ln>
            <a:noFill/>
          </a:ln>
        </p:spPr>
      </p:pic>
      <p:sp>
        <p:nvSpPr>
          <p:cNvPr id="7" name="Rectangle 6"/>
          <p:cNvSpPr/>
          <p:nvPr/>
        </p:nvSpPr>
        <p:spPr>
          <a:xfrm>
            <a:off x="1113302" y="6425988"/>
            <a:ext cx="8814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i="1" dirty="0" smtClean="0">
                <a:solidFill>
                  <a:srgbClr val="BF0A1E"/>
                </a:solidFill>
                <a:latin typeface="Arial"/>
                <a:cs typeface="Arial"/>
              </a:rPr>
              <a:t>ai4se.net </a:t>
            </a:r>
            <a:endParaRPr lang="en-US" sz="1200" b="1" dirty="0">
              <a:solidFill>
                <a:srgbClr val="BF0A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9747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7509" y="634942"/>
            <a:ext cx="5829448" cy="447049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278546" y="3369071"/>
            <a:ext cx="868234" cy="200848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This talk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4233859" cy="4525963"/>
          </a:xfrm>
        </p:spPr>
        <p:txBody>
          <a:bodyPr>
            <a:noAutofit/>
          </a:bodyPr>
          <a:lstStyle/>
          <a:p>
            <a:r>
              <a:rPr lang="en-US" sz="2400" dirty="0" smtClean="0">
                <a:solidFill>
                  <a:srgbClr val="7F7F7F"/>
                </a:solidFill>
              </a:rPr>
              <a:t>What is search-based SE?</a:t>
            </a:r>
          </a:p>
          <a:p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Why use less CPU for SBSE?</a:t>
            </a:r>
          </a:p>
          <a:p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How to use less CPU</a:t>
            </a:r>
          </a:p>
          <a:p>
            <a:pPr lvl="1"/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</a:rPr>
              <a:t>Refactor the </a:t>
            </a:r>
            <a:r>
              <a:rPr lang="en-US" sz="2000" dirty="0" smtClean="0">
                <a:solidFill>
                  <a:srgbClr val="7F7F7F"/>
                </a:solidFill>
              </a:rPr>
              <a:t>optimizer: </a:t>
            </a:r>
          </a:p>
          <a:p>
            <a:pPr lvl="1"/>
            <a:r>
              <a:rPr lang="en-US" sz="2000" dirty="0">
                <a:solidFill>
                  <a:srgbClr val="7F7F7F"/>
                </a:solidFill>
              </a:rPr>
              <a:t>A</a:t>
            </a:r>
            <a:r>
              <a:rPr lang="en-US" sz="2000" dirty="0" smtClean="0">
                <a:solidFill>
                  <a:srgbClr val="7F7F7F"/>
                </a:solidFill>
              </a:rPr>
              <a:t>dd in some data mining</a:t>
            </a:r>
          </a:p>
          <a:p>
            <a:r>
              <a:rPr lang="en-US" sz="2400" b="1" dirty="0" smtClean="0">
                <a:solidFill>
                  <a:srgbClr val="9F2021"/>
                </a:solidFill>
              </a:rPr>
              <a:t>Experimental results</a:t>
            </a:r>
          </a:p>
          <a:p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Related Work</a:t>
            </a:r>
          </a:p>
          <a:p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Future work</a:t>
            </a:r>
          </a:p>
          <a:p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A challenge question:</a:t>
            </a:r>
          </a:p>
          <a:p>
            <a:pPr lvl="1"/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</a:rPr>
              <a:t>Are we making this too hard?</a:t>
            </a:r>
            <a:endParaRPr lang="en-US" sz="2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Slide Number Placeholder 5"/>
          <p:cNvSpPr txBox="1">
            <a:spLocks/>
          </p:cNvSpPr>
          <p:nvPr/>
        </p:nvSpPr>
        <p:spPr>
          <a:xfrm>
            <a:off x="6638316" y="632189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rgbClr val="B02C2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D289ACC-99A1-3649-8932-CFFBA35813EB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69" y="6280150"/>
            <a:ext cx="1080033" cy="532880"/>
          </a:xfrm>
          <a:prstGeom prst="rect">
            <a:avLst/>
          </a:prstGeom>
          <a:ln>
            <a:noFill/>
          </a:ln>
        </p:spPr>
      </p:pic>
      <p:sp>
        <p:nvSpPr>
          <p:cNvPr id="10" name="Rectangle 9"/>
          <p:cNvSpPr/>
          <p:nvPr/>
        </p:nvSpPr>
        <p:spPr>
          <a:xfrm>
            <a:off x="1113302" y="6425988"/>
            <a:ext cx="8814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i="1" dirty="0" smtClean="0">
                <a:solidFill>
                  <a:srgbClr val="BF0A1E"/>
                </a:solidFill>
                <a:latin typeface="Arial"/>
                <a:cs typeface="Arial"/>
              </a:rPr>
              <a:t>ai4se.net </a:t>
            </a:r>
            <a:endParaRPr lang="en-US" sz="1200" b="1" dirty="0">
              <a:solidFill>
                <a:srgbClr val="BF0A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08839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 models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solidFill>
            <a:srgbClr val="9F202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Benchmark suites (small)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457200" y="2211508"/>
            <a:ext cx="4040188" cy="3951288"/>
          </a:xfrm>
        </p:spPr>
        <p:txBody>
          <a:bodyPr>
            <a:normAutofit/>
          </a:bodyPr>
          <a:lstStyle/>
          <a:p>
            <a:r>
              <a:rPr lang="en-US" sz="2000" dirty="0" smtClean="0"/>
              <a:t>The usual suspects: </a:t>
            </a:r>
            <a:r>
              <a:rPr lang="en-US" sz="2000" dirty="0" smtClean="0">
                <a:hlinkClick r:id="rId2"/>
              </a:rPr>
              <a:t>goo.gl/FTyhkJ</a:t>
            </a:r>
            <a:r>
              <a:rPr lang="en-US" sz="2000" dirty="0" smtClean="0"/>
              <a:t> </a:t>
            </a:r>
          </a:p>
          <a:p>
            <a:pPr lvl="1"/>
            <a:r>
              <a:rPr lang="en-US" sz="1800" dirty="0" smtClean="0"/>
              <a:t>2-3 line equations</a:t>
            </a:r>
          </a:p>
          <a:p>
            <a:pPr lvl="1"/>
            <a:r>
              <a:rPr lang="en-US" sz="1800" dirty="0" smtClean="0"/>
              <a:t>Fonseca, Schaffer,  </a:t>
            </a:r>
            <a:r>
              <a:rPr lang="en-US" sz="1800" dirty="0" err="1" smtClean="0"/>
              <a:t>woBar</a:t>
            </a:r>
            <a:r>
              <a:rPr lang="en-US" sz="1800" dirty="0" smtClean="0"/>
              <a:t>. </a:t>
            </a:r>
            <a:r>
              <a:rPr lang="en-US" sz="1800" dirty="0" err="1" smtClean="0"/>
              <a:t>Golinski</a:t>
            </a:r>
            <a:r>
              <a:rPr lang="en-US" sz="1800" dirty="0" smtClean="0"/>
              <a:t>, </a:t>
            </a:r>
          </a:p>
          <a:p>
            <a:pPr lvl="1"/>
            <a:endParaRPr lang="en-US" sz="1800" dirty="0" smtClean="0"/>
          </a:p>
          <a:p>
            <a:r>
              <a:rPr lang="en-US" sz="2000" dirty="0" smtClean="0"/>
              <a:t>Also, from </a:t>
            </a:r>
            <a:r>
              <a:rPr lang="en-US" sz="2000" dirty="0" smtClean="0">
                <a:hlinkClick r:id="rId3"/>
              </a:rPr>
              <a:t>goo.gl/w98wxu</a:t>
            </a:r>
            <a:endParaRPr lang="en-US" sz="2000" dirty="0" smtClean="0"/>
          </a:p>
          <a:p>
            <a:pPr lvl="1"/>
            <a:r>
              <a:rPr lang="en-US" sz="1800" dirty="0" smtClean="0"/>
              <a:t>The ZDT suite :  </a:t>
            </a:r>
          </a:p>
          <a:p>
            <a:pPr lvl="1"/>
            <a:r>
              <a:rPr lang="en-US" sz="1800" dirty="0" smtClean="0"/>
              <a:t>The	 DTLZ  suite</a:t>
            </a:r>
            <a:endParaRPr lang="en-US" sz="1800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3"/>
          </p:nvPr>
        </p:nvSpPr>
        <p:spPr>
          <a:solidFill>
            <a:srgbClr val="9F202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SE models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211507"/>
            <a:ext cx="4041775" cy="4480117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On-line at: </a:t>
            </a:r>
            <a:r>
              <a:rPr lang="en-US" dirty="0" smtClean="0">
                <a:hlinkClick r:id="rId4"/>
              </a:rPr>
              <a:t>goo.gl/nv2AVK</a:t>
            </a:r>
            <a:r>
              <a:rPr lang="en-US" dirty="0" smtClean="0"/>
              <a:t> </a:t>
            </a:r>
            <a:br>
              <a:rPr lang="en-US" dirty="0" smtClean="0"/>
            </a:br>
            <a:endParaRPr lang="en-US" dirty="0" smtClean="0"/>
          </a:p>
          <a:p>
            <a:pPr lvl="1"/>
            <a:r>
              <a:rPr lang="en-US" dirty="0" smtClean="0"/>
              <a:t>XOMO: </a:t>
            </a:r>
            <a:r>
              <a:rPr lang="en-US" dirty="0" smtClean="0">
                <a:hlinkClick r:id="rId5"/>
              </a:rPr>
              <a:t>goo.gl/tY4nLu</a:t>
            </a:r>
            <a:r>
              <a:rPr lang="en-US" dirty="0" smtClean="0"/>
              <a:t>  COCOMO software effort estimator + defect prediction + risk advisor </a:t>
            </a:r>
            <a:br>
              <a:rPr lang="en-US" dirty="0" smtClean="0"/>
            </a:br>
            <a:endParaRPr lang="en-US" dirty="0" smtClean="0"/>
          </a:p>
          <a:p>
            <a:pPr lvl="1"/>
            <a:r>
              <a:rPr lang="en-US" dirty="0" smtClean="0"/>
              <a:t>POM3: </a:t>
            </a:r>
            <a:r>
              <a:rPr lang="en-US" dirty="0" smtClean="0">
                <a:hlinkClick r:id="rId6"/>
              </a:rPr>
              <a:t>goo.gl/RMxWC</a:t>
            </a:r>
            <a:r>
              <a:rPr lang="en-US" dirty="0" smtClean="0"/>
              <a:t> Agile teams prioritizing tasks</a:t>
            </a:r>
          </a:p>
          <a:p>
            <a:pPr lvl="2"/>
            <a:r>
              <a:rPr lang="en-US" dirty="0"/>
              <a:t>T</a:t>
            </a:r>
            <a:r>
              <a:rPr lang="en-US" dirty="0" smtClean="0"/>
              <a:t>asks costs and utility may subsequently change</a:t>
            </a:r>
          </a:p>
          <a:p>
            <a:pPr lvl="2"/>
            <a:r>
              <a:rPr lang="en-US" dirty="0" smtClean="0"/>
              <a:t>Teams depend on products from other teams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Internal NASA models:</a:t>
            </a:r>
          </a:p>
          <a:p>
            <a:pPr lvl="1"/>
            <a:r>
              <a:rPr lang="en-US" dirty="0" smtClean="0"/>
              <a:t>CDA: </a:t>
            </a:r>
            <a:r>
              <a:rPr lang="en-US" dirty="0"/>
              <a:t> </a:t>
            </a:r>
            <a:r>
              <a:rPr lang="en-US" dirty="0" smtClean="0">
                <a:hlinkClick r:id="rId7"/>
              </a:rPr>
              <a:t>goo.gl/wLVrYA</a:t>
            </a:r>
            <a:r>
              <a:rPr lang="en-US" dirty="0" smtClean="0"/>
              <a:t> </a:t>
            </a:r>
          </a:p>
          <a:p>
            <a:pPr lvl="2"/>
            <a:r>
              <a:rPr lang="en-US" dirty="0" smtClean="0"/>
              <a:t>NASA’s requirements models for human avionics</a:t>
            </a:r>
          </a:p>
        </p:txBody>
      </p:sp>
    </p:spTree>
    <p:extLst>
      <p:ext uri="{BB962C8B-B14F-4D97-AF65-F5344CB8AC3E}">
        <p14:creationId xmlns:p14="http://schemas.microsoft.com/office/powerpoint/2010/main" val="37806168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Comparison algorithms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solidFill>
            <a:srgbClr val="9F202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What we used (in paper)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457200" y="2211508"/>
            <a:ext cx="4040188" cy="3951288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NSGA-II </a:t>
            </a:r>
            <a:r>
              <a:rPr lang="en-US" sz="2200" dirty="0" smtClean="0"/>
              <a:t>(of course)</a:t>
            </a:r>
          </a:p>
          <a:p>
            <a:pPr marL="457200" lvl="1" indent="0">
              <a:buNone/>
            </a:pPr>
            <a:endParaRPr lang="en-US" sz="2200" dirty="0" smtClean="0"/>
          </a:p>
          <a:p>
            <a:r>
              <a:rPr lang="en-US" dirty="0" smtClean="0"/>
              <a:t>SPEA2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Selected from </a:t>
            </a:r>
            <a:r>
              <a:rPr lang="en-US" dirty="0" err="1" smtClean="0"/>
              <a:t>Sayyad</a:t>
            </a:r>
            <a:r>
              <a:rPr lang="en-US" dirty="0" smtClean="0"/>
              <a:t> et </a:t>
            </a:r>
            <a:r>
              <a:rPr lang="en-US" dirty="0" err="1" smtClean="0"/>
              <a:t>al’s</a:t>
            </a:r>
            <a:r>
              <a:rPr lang="en-US" dirty="0" smtClean="0"/>
              <a:t> ICSE’13 survey of “usually used MOEAs in SE”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Not IBEA:</a:t>
            </a:r>
          </a:p>
          <a:p>
            <a:pPr lvl="1"/>
            <a:r>
              <a:rPr lang="en-US" dirty="0" smtClean="0"/>
              <a:t>BTW, I don</a:t>
            </a:r>
            <a:r>
              <a:rPr lang="fr-FR" dirty="0" smtClean="0"/>
              <a:t>’</a:t>
            </a:r>
            <a:r>
              <a:rPr lang="en-US" dirty="0" smtClean="0"/>
              <a:t>t like IBEA, just its continuous domination function</a:t>
            </a:r>
          </a:p>
          <a:p>
            <a:pPr lvl="1"/>
            <a:r>
              <a:rPr lang="en-US" dirty="0" smtClean="0"/>
              <a:t>Used in GALE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3"/>
          </p:nvPr>
        </p:nvSpPr>
        <p:spPr>
          <a:solidFill>
            <a:srgbClr val="9F202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Since paper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211507"/>
            <a:ext cx="4041775" cy="4480117"/>
          </a:xfrm>
        </p:spPr>
        <p:txBody>
          <a:bodyPr>
            <a:normAutofit/>
          </a:bodyPr>
          <a:lstStyle/>
          <a:p>
            <a:r>
              <a:rPr lang="en-US" dirty="0" smtClean="0"/>
              <a:t>Differential evolution</a:t>
            </a:r>
          </a:p>
          <a:p>
            <a:r>
              <a:rPr lang="en-US" dirty="0" smtClean="0"/>
              <a:t>MOEA/D</a:t>
            </a:r>
          </a:p>
          <a:p>
            <a:r>
              <a:rPr lang="en-US" dirty="0" smtClean="0"/>
              <a:t>?NSGA III</a:t>
            </a:r>
          </a:p>
          <a:p>
            <a:pPr lvl="1"/>
            <a:r>
              <a:rPr lang="en-US" sz="2400" dirty="0" smtClean="0"/>
              <a:t>Some quirky “bunching problems”</a:t>
            </a:r>
          </a:p>
        </p:txBody>
      </p:sp>
    </p:spTree>
    <p:extLst>
      <p:ext uri="{BB962C8B-B14F-4D97-AF65-F5344CB8AC3E}">
        <p14:creationId xmlns:p14="http://schemas.microsoft.com/office/powerpoint/2010/main" val="16492554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6396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GALE: </a:t>
            </a:r>
            <a:r>
              <a:rPr lang="en-US" u="sng" dirty="0" smtClean="0"/>
              <a:t>one of the best</a:t>
            </a:r>
            <a:r>
              <a:rPr lang="en-US" dirty="0" smtClean="0"/>
              <a:t>, far </a:t>
            </a:r>
            <a:r>
              <a:rPr lang="en-US" dirty="0"/>
              <a:t>f</a:t>
            </a:r>
            <a:r>
              <a:rPr lang="en-US" dirty="0" smtClean="0"/>
              <a:t>ewer </a:t>
            </a:r>
            <a:r>
              <a:rPr lang="en-US" u="sng" dirty="0" err="1" smtClean="0"/>
              <a:t>evals</a:t>
            </a:r>
            <a:endParaRPr lang="en-US" u="sng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502" y="1865144"/>
            <a:ext cx="4644274" cy="394342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4531" y="5875658"/>
            <a:ext cx="442253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Gray: stats tests: as good as the best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1652" y="1857160"/>
            <a:ext cx="3347658" cy="4511691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H="1">
            <a:off x="2728060" y="1199342"/>
            <a:ext cx="587945" cy="657818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6396831" y="1199342"/>
            <a:ext cx="1340513" cy="657818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69" y="6280150"/>
            <a:ext cx="1080033" cy="532880"/>
          </a:xfrm>
          <a:prstGeom prst="rect">
            <a:avLst/>
          </a:prstGeom>
          <a:ln>
            <a:noFill/>
          </a:ln>
        </p:spPr>
      </p:pic>
      <p:sp>
        <p:nvSpPr>
          <p:cNvPr id="10" name="Rectangle 9"/>
          <p:cNvSpPr/>
          <p:nvPr/>
        </p:nvSpPr>
        <p:spPr>
          <a:xfrm>
            <a:off x="1113302" y="6425988"/>
            <a:ext cx="8814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i="1" dirty="0" smtClean="0">
                <a:solidFill>
                  <a:srgbClr val="BF0A1E"/>
                </a:solidFill>
                <a:latin typeface="Arial"/>
                <a:cs typeface="Arial"/>
              </a:rPr>
              <a:t>ai4se.net </a:t>
            </a:r>
            <a:endParaRPr lang="en-US" sz="1200" b="1" dirty="0">
              <a:solidFill>
                <a:srgbClr val="BF0A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67815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2811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For small models, not much slower</a:t>
            </a:r>
            <a:br>
              <a:rPr lang="en-US" dirty="0" smtClean="0"/>
            </a:br>
            <a:r>
              <a:rPr lang="en-US" dirty="0" smtClean="0"/>
              <a:t>For big models, 100 times faster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9980" y="1661255"/>
            <a:ext cx="2998675" cy="437356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797" y="1686280"/>
            <a:ext cx="3199291" cy="437356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69" y="6280150"/>
            <a:ext cx="1080033" cy="532880"/>
          </a:xfrm>
          <a:prstGeom prst="rect">
            <a:avLst/>
          </a:prstGeom>
          <a:ln>
            <a:noFill/>
          </a:ln>
        </p:spPr>
      </p:pic>
      <p:sp>
        <p:nvSpPr>
          <p:cNvPr id="7" name="Rectangle 6"/>
          <p:cNvSpPr/>
          <p:nvPr/>
        </p:nvSpPr>
        <p:spPr>
          <a:xfrm>
            <a:off x="1113302" y="6425988"/>
            <a:ext cx="8814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i="1" dirty="0" smtClean="0">
                <a:solidFill>
                  <a:srgbClr val="BF0A1E"/>
                </a:solidFill>
                <a:latin typeface="Arial"/>
                <a:cs typeface="Arial"/>
              </a:rPr>
              <a:t>ai4se.net </a:t>
            </a:r>
            <a:endParaRPr lang="en-US" sz="1200" b="1" dirty="0">
              <a:solidFill>
                <a:srgbClr val="BF0A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58060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On big models, GALE does very well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7587" y="1269419"/>
            <a:ext cx="5564674" cy="506350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41946" y="1856071"/>
            <a:ext cx="247910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2"/>
            <a:r>
              <a:rPr lang="en-US" sz="2000" dirty="0" smtClean="0"/>
              <a:t>NASA’s requirements models for human avionics</a:t>
            </a:r>
          </a:p>
          <a:p>
            <a:pPr marL="0" lvl="2"/>
            <a:endParaRPr lang="en-US" sz="2000" dirty="0"/>
          </a:p>
          <a:p>
            <a:pPr marL="0" lvl="2"/>
            <a:r>
              <a:rPr lang="en-US" sz="2000" dirty="0" smtClean="0"/>
              <a:t>• GALE: 4 </a:t>
            </a:r>
            <a:r>
              <a:rPr lang="en-US" sz="2000" dirty="0" err="1" smtClean="0"/>
              <a:t>mins</a:t>
            </a:r>
            <a:endParaRPr lang="en-US" sz="2000" dirty="0" smtClean="0"/>
          </a:p>
          <a:p>
            <a:pPr marL="0" lvl="2"/>
            <a:r>
              <a:rPr lang="en-US" sz="2000" dirty="0" smtClean="0"/>
              <a:t>• NSGA-II:  8 hours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69" y="6280150"/>
            <a:ext cx="1080033" cy="532880"/>
          </a:xfrm>
          <a:prstGeom prst="rect">
            <a:avLst/>
          </a:prstGeom>
          <a:ln>
            <a:noFill/>
          </a:ln>
        </p:spPr>
      </p:pic>
      <p:sp>
        <p:nvSpPr>
          <p:cNvPr id="8" name="Rectangle 7"/>
          <p:cNvSpPr/>
          <p:nvPr/>
        </p:nvSpPr>
        <p:spPr>
          <a:xfrm>
            <a:off x="1113302" y="6425988"/>
            <a:ext cx="8814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i="1" dirty="0" smtClean="0">
                <a:solidFill>
                  <a:srgbClr val="BF0A1E"/>
                </a:solidFill>
                <a:latin typeface="Arial"/>
                <a:cs typeface="Arial"/>
              </a:rPr>
              <a:t>ai4se.net </a:t>
            </a:r>
            <a:endParaRPr lang="en-US" sz="1200" b="1" dirty="0">
              <a:solidFill>
                <a:srgbClr val="BF0A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1403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1611906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605" y="439250"/>
            <a:ext cx="8148965" cy="6111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9758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DTLZ1:from 2 to 8 goals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16" y="1405880"/>
            <a:ext cx="9144000" cy="492980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69" y="6280150"/>
            <a:ext cx="1080033" cy="532880"/>
          </a:xfrm>
          <a:prstGeom prst="rect">
            <a:avLst/>
          </a:prstGeom>
          <a:ln>
            <a:noFill/>
          </a:ln>
        </p:spPr>
      </p:pic>
      <p:sp>
        <p:nvSpPr>
          <p:cNvPr id="6" name="Rectangle 5"/>
          <p:cNvSpPr/>
          <p:nvPr/>
        </p:nvSpPr>
        <p:spPr>
          <a:xfrm>
            <a:off x="1113302" y="6425988"/>
            <a:ext cx="8814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i="1" dirty="0" smtClean="0">
                <a:solidFill>
                  <a:srgbClr val="BF0A1E"/>
                </a:solidFill>
                <a:latin typeface="Arial"/>
                <a:cs typeface="Arial"/>
              </a:rPr>
              <a:t>ai4se.net </a:t>
            </a:r>
            <a:endParaRPr lang="en-US" sz="1200" b="1" dirty="0">
              <a:solidFill>
                <a:srgbClr val="BF0A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60887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7509" y="634942"/>
            <a:ext cx="5829448" cy="447049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278546" y="3369071"/>
            <a:ext cx="868234" cy="200848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This talk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4233859" cy="4525963"/>
          </a:xfrm>
        </p:spPr>
        <p:txBody>
          <a:bodyPr>
            <a:noAutofit/>
          </a:bodyPr>
          <a:lstStyle/>
          <a:p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What is search-based SE?</a:t>
            </a:r>
          </a:p>
          <a:p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Why use less CPU for SBSE?</a:t>
            </a:r>
          </a:p>
          <a:p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How to use less CPU</a:t>
            </a:r>
          </a:p>
          <a:p>
            <a:pPr lvl="1"/>
            <a:r>
              <a:rPr lang="en-US" sz="2000" dirty="0" smtClean="0">
                <a:solidFill>
                  <a:schemeClr val="bg1">
                    <a:lumMod val="65000"/>
                  </a:schemeClr>
                </a:solidFill>
              </a:rPr>
              <a:t>Refactor the optimizer: </a:t>
            </a:r>
          </a:p>
          <a:p>
            <a:pPr lvl="1"/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A</a:t>
            </a:r>
            <a:r>
              <a:rPr lang="en-US" sz="2000" dirty="0" smtClean="0">
                <a:solidFill>
                  <a:schemeClr val="bg1">
                    <a:lumMod val="65000"/>
                  </a:schemeClr>
                </a:solidFill>
              </a:rPr>
              <a:t>dd in some data mining</a:t>
            </a:r>
          </a:p>
          <a:p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Experimental results</a:t>
            </a:r>
          </a:p>
          <a:p>
            <a:r>
              <a:rPr lang="en-US" sz="2400" b="1" dirty="0" smtClean="0">
                <a:solidFill>
                  <a:srgbClr val="9F2021"/>
                </a:solidFill>
              </a:rPr>
              <a:t>Related Work</a:t>
            </a:r>
          </a:p>
          <a:p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Future work</a:t>
            </a:r>
          </a:p>
          <a:p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A challenge question:</a:t>
            </a:r>
          </a:p>
          <a:p>
            <a:pPr lvl="1"/>
            <a:r>
              <a:rPr lang="en-US" sz="2000" dirty="0" smtClean="0">
                <a:solidFill>
                  <a:schemeClr val="bg1">
                    <a:lumMod val="65000"/>
                  </a:schemeClr>
                </a:solidFill>
              </a:rPr>
              <a:t>Are we making this too hard?</a:t>
            </a:r>
            <a:endParaRPr lang="en-US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69" y="6280150"/>
            <a:ext cx="1080033" cy="532880"/>
          </a:xfrm>
          <a:prstGeom prst="rect">
            <a:avLst/>
          </a:prstGeom>
          <a:ln>
            <a:noFill/>
          </a:ln>
        </p:spPr>
      </p:pic>
      <p:sp>
        <p:nvSpPr>
          <p:cNvPr id="9" name="Rectangle 8"/>
          <p:cNvSpPr/>
          <p:nvPr/>
        </p:nvSpPr>
        <p:spPr>
          <a:xfrm>
            <a:off x="1113302" y="6425988"/>
            <a:ext cx="8814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i="1" dirty="0" smtClean="0">
                <a:solidFill>
                  <a:srgbClr val="BF0A1E"/>
                </a:solidFill>
                <a:latin typeface="Arial"/>
                <a:cs typeface="Arial"/>
              </a:rPr>
              <a:t>ai4se.net </a:t>
            </a:r>
            <a:endParaRPr lang="en-US" sz="1200" b="1" dirty="0">
              <a:solidFill>
                <a:srgbClr val="BF0A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94419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Related work (more)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2700" dirty="0" smtClean="0"/>
              <a:t>Active learning [8]</a:t>
            </a:r>
          </a:p>
          <a:p>
            <a:pPr lvl="1"/>
            <a:r>
              <a:rPr lang="en-US" sz="2300" dirty="0" smtClean="0"/>
              <a:t>Don</a:t>
            </a:r>
            <a:r>
              <a:rPr lang="fr-FR" sz="2300" dirty="0" smtClean="0"/>
              <a:t>’</a:t>
            </a:r>
            <a:r>
              <a:rPr lang="en-US" sz="2300" dirty="0" smtClean="0"/>
              <a:t>t evaluate all, </a:t>
            </a:r>
          </a:p>
          <a:p>
            <a:pPr lvl="1"/>
            <a:r>
              <a:rPr lang="en-US" sz="2300" dirty="0" smtClean="0"/>
              <a:t>Just the most interesting</a:t>
            </a:r>
          </a:p>
          <a:p>
            <a:endParaRPr lang="en-US" sz="2700" dirty="0" smtClean="0"/>
          </a:p>
          <a:p>
            <a:r>
              <a:rPr lang="en-US" sz="2700" dirty="0" err="1" smtClean="0"/>
              <a:t>Kamvar</a:t>
            </a:r>
            <a:r>
              <a:rPr lang="en-US" sz="2700" dirty="0" smtClean="0"/>
              <a:t> et al. 2003 [33]</a:t>
            </a:r>
          </a:p>
          <a:p>
            <a:pPr lvl="1"/>
            <a:r>
              <a:rPr lang="en-US" sz="2300" dirty="0" smtClean="0"/>
              <a:t>Spectral learning</a:t>
            </a:r>
          </a:p>
          <a:p>
            <a:pPr lvl="1"/>
            <a:endParaRPr lang="en-US" sz="2300" dirty="0" smtClean="0"/>
          </a:p>
          <a:p>
            <a:r>
              <a:rPr lang="en-US" sz="2700" dirty="0" err="1" smtClean="0"/>
              <a:t>Boley</a:t>
            </a:r>
            <a:r>
              <a:rPr lang="en-US" sz="2700" dirty="0" smtClean="0"/>
              <a:t> , PDDP 1998 [34]</a:t>
            </a:r>
            <a:endParaRPr lang="en-US" sz="2700" dirty="0"/>
          </a:p>
          <a:p>
            <a:pPr lvl="1"/>
            <a:r>
              <a:rPr lang="en-US" sz="2300" dirty="0"/>
              <a:t>Classification, recursive descent on PCA component</a:t>
            </a:r>
          </a:p>
          <a:p>
            <a:pPr lvl="1"/>
            <a:r>
              <a:rPr lang="en-US" sz="2300" dirty="0"/>
              <a:t>O(N</a:t>
            </a:r>
            <a:r>
              <a:rPr lang="en-US" sz="2300" baseline="30000" dirty="0"/>
              <a:t>2</a:t>
            </a:r>
            <a:r>
              <a:rPr lang="en-US" sz="2300" dirty="0"/>
              <a:t>), not O(N)</a:t>
            </a:r>
          </a:p>
          <a:p>
            <a:pPr marL="457200" lvl="1" indent="0">
              <a:buNone/>
            </a:pPr>
            <a:endParaRPr lang="en-US" sz="2300" dirty="0"/>
          </a:p>
          <a:p>
            <a:pPr>
              <a:lnSpc>
                <a:spcPct val="80000"/>
              </a:lnSpc>
            </a:pPr>
            <a:endParaRPr lang="en-US" sz="2700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2700" dirty="0"/>
              <a:t>SPEA2, NSGA-II, PSO, DE, MOEA/D, </a:t>
            </a:r>
            <a:r>
              <a:rPr lang="en-US" sz="2700" dirty="0" err="1"/>
              <a:t>Tabu</a:t>
            </a:r>
            <a:r>
              <a:rPr lang="en-US" sz="2700" dirty="0"/>
              <a:t>..</a:t>
            </a:r>
          </a:p>
          <a:p>
            <a:pPr lvl="1"/>
            <a:r>
              <a:rPr lang="en-US" sz="2700" dirty="0"/>
              <a:t>All O(N) evaluations</a:t>
            </a:r>
          </a:p>
          <a:p>
            <a:pPr>
              <a:lnSpc>
                <a:spcPct val="80000"/>
              </a:lnSpc>
            </a:pPr>
            <a:endParaRPr lang="en-US" sz="2700" dirty="0" smtClean="0"/>
          </a:p>
          <a:p>
            <a:pPr>
              <a:lnSpc>
                <a:spcPct val="80000"/>
              </a:lnSpc>
            </a:pPr>
            <a:r>
              <a:rPr lang="en-US" sz="2700" dirty="0" smtClean="0"/>
              <a:t>Various </a:t>
            </a:r>
            <a:r>
              <a:rPr lang="en-US" sz="2700" dirty="0"/>
              <a:t>local search methods (</a:t>
            </a:r>
            <a:r>
              <a:rPr lang="en-US" sz="2700" dirty="0" err="1"/>
              <a:t>Peng</a:t>
            </a:r>
            <a:r>
              <a:rPr lang="en-US" sz="2700" dirty="0"/>
              <a:t> [40])</a:t>
            </a:r>
          </a:p>
          <a:p>
            <a:pPr lvl="1">
              <a:lnSpc>
                <a:spcPct val="80000"/>
              </a:lnSpc>
            </a:pPr>
            <a:r>
              <a:rPr lang="en-US" dirty="0"/>
              <a:t>None known in SE</a:t>
            </a:r>
          </a:p>
          <a:p>
            <a:pPr lvl="1">
              <a:lnSpc>
                <a:spcPct val="80000"/>
              </a:lnSpc>
            </a:pPr>
            <a:r>
              <a:rPr lang="en-US" dirty="0"/>
              <a:t>None boasting GALE’s reduced runtimes</a:t>
            </a:r>
          </a:p>
          <a:p>
            <a:pPr>
              <a:lnSpc>
                <a:spcPct val="80000"/>
              </a:lnSpc>
            </a:pPr>
            <a:endParaRPr lang="en-US" sz="2700" dirty="0"/>
          </a:p>
          <a:p>
            <a:pPr>
              <a:lnSpc>
                <a:spcPct val="80000"/>
              </a:lnSpc>
            </a:pPr>
            <a:r>
              <a:rPr lang="en-US" sz="2700" dirty="0"/>
              <a:t>Response surface methods </a:t>
            </a:r>
            <a:r>
              <a:rPr lang="en-US" sz="2700" dirty="0" err="1"/>
              <a:t>Zuluaga</a:t>
            </a:r>
            <a:r>
              <a:rPr lang="en-US" sz="2700" dirty="0"/>
              <a:t> [8]</a:t>
            </a:r>
          </a:p>
          <a:p>
            <a:pPr lvl="1">
              <a:lnSpc>
                <a:spcPct val="80000"/>
              </a:lnSpc>
            </a:pPr>
            <a:r>
              <a:rPr lang="en-US" dirty="0"/>
              <a:t>Parametric assumptions about Pareto frontier</a:t>
            </a:r>
          </a:p>
          <a:p>
            <a:pPr lvl="1">
              <a:lnSpc>
                <a:spcPct val="80000"/>
              </a:lnSpc>
            </a:pPr>
            <a:r>
              <a:rPr lang="en-US" dirty="0"/>
              <a:t>Active learning</a:t>
            </a:r>
          </a:p>
          <a:p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34980" y="1835987"/>
            <a:ext cx="7679481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196436" y="576155"/>
            <a:ext cx="1575071" cy="646331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[X] = reference</a:t>
            </a:r>
          </a:p>
          <a:p>
            <a:r>
              <a:rPr lang="en-US" dirty="0"/>
              <a:t> </a:t>
            </a:r>
            <a:r>
              <a:rPr lang="en-US" dirty="0" smtClean="0"/>
              <a:t>        in paper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82966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7509" y="634942"/>
            <a:ext cx="5829448" cy="447049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278546" y="3369071"/>
            <a:ext cx="868234" cy="200848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This talk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4233859" cy="4525963"/>
          </a:xfrm>
        </p:spPr>
        <p:txBody>
          <a:bodyPr>
            <a:noAutofit/>
          </a:bodyPr>
          <a:lstStyle/>
          <a:p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What is search-based SE?</a:t>
            </a:r>
          </a:p>
          <a:p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Why use less CPU SBSE?</a:t>
            </a:r>
          </a:p>
          <a:p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How to use less CPU</a:t>
            </a:r>
          </a:p>
          <a:p>
            <a:pPr lvl="1"/>
            <a:r>
              <a:rPr lang="en-US" sz="2000" dirty="0" smtClean="0">
                <a:solidFill>
                  <a:schemeClr val="bg1">
                    <a:lumMod val="65000"/>
                  </a:schemeClr>
                </a:solidFill>
              </a:rPr>
              <a:t>Refactor the optimizer: </a:t>
            </a:r>
          </a:p>
          <a:p>
            <a:pPr lvl="1"/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A</a:t>
            </a:r>
            <a:r>
              <a:rPr lang="en-US" sz="2000" dirty="0" smtClean="0">
                <a:solidFill>
                  <a:schemeClr val="bg1">
                    <a:lumMod val="65000"/>
                  </a:schemeClr>
                </a:solidFill>
              </a:rPr>
              <a:t>dd in some data mining</a:t>
            </a:r>
          </a:p>
          <a:p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Experimental results</a:t>
            </a:r>
          </a:p>
          <a:p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Related Work</a:t>
            </a:r>
          </a:p>
          <a:p>
            <a:r>
              <a:rPr lang="en-US" sz="2400" b="1" dirty="0" smtClean="0">
                <a:solidFill>
                  <a:srgbClr val="9F2021"/>
                </a:solidFill>
              </a:rPr>
              <a:t>Future work</a:t>
            </a:r>
          </a:p>
          <a:p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A challenge question:</a:t>
            </a:r>
          </a:p>
          <a:p>
            <a:pPr lvl="1"/>
            <a:r>
              <a:rPr lang="en-US" sz="2000" dirty="0" smtClean="0">
                <a:solidFill>
                  <a:schemeClr val="bg1">
                    <a:lumMod val="65000"/>
                  </a:schemeClr>
                </a:solidFill>
              </a:rPr>
              <a:t>Are we making this too hard?</a:t>
            </a:r>
            <a:endParaRPr lang="en-US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69" y="6280150"/>
            <a:ext cx="1080033" cy="532880"/>
          </a:xfrm>
          <a:prstGeom prst="rect">
            <a:avLst/>
          </a:prstGeom>
          <a:ln>
            <a:noFill/>
          </a:ln>
        </p:spPr>
      </p:pic>
      <p:sp>
        <p:nvSpPr>
          <p:cNvPr id="9" name="Rectangle 8"/>
          <p:cNvSpPr/>
          <p:nvPr/>
        </p:nvSpPr>
        <p:spPr>
          <a:xfrm>
            <a:off x="1113302" y="6425988"/>
            <a:ext cx="8814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i="1" dirty="0" smtClean="0">
                <a:solidFill>
                  <a:srgbClr val="BF0A1E"/>
                </a:solidFill>
                <a:latin typeface="Arial"/>
                <a:cs typeface="Arial"/>
              </a:rPr>
              <a:t>ai4se.net </a:t>
            </a:r>
            <a:endParaRPr lang="en-US" sz="1200" b="1" dirty="0">
              <a:solidFill>
                <a:srgbClr val="BF0A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74146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457200" y="1417638"/>
            <a:ext cx="4040188" cy="639762"/>
          </a:xfrm>
          <a:solidFill>
            <a:srgbClr val="9F20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smtClean="0"/>
              <a:t>More 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457200" y="2233665"/>
            <a:ext cx="4040188" cy="3951288"/>
          </a:xfrm>
        </p:spPr>
        <p:txBody>
          <a:bodyPr>
            <a:normAutofit lnSpcReduction="10000"/>
          </a:bodyPr>
          <a:lstStyle/>
          <a:p>
            <a:r>
              <a:rPr lang="en-US" dirty="0" err="1" smtClean="0"/>
              <a:t>Siegmund</a:t>
            </a:r>
            <a:r>
              <a:rPr lang="en-US" dirty="0" smtClean="0"/>
              <a:t> &amp; </a:t>
            </a:r>
            <a:r>
              <a:rPr lang="en-US" dirty="0" err="1" smtClean="0"/>
              <a:t>Apel’s</a:t>
            </a:r>
            <a:r>
              <a:rPr lang="en-US" dirty="0" smtClean="0"/>
              <a:t> runtime configuration models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err="1" smtClean="0"/>
              <a:t>Rungta’s</a:t>
            </a:r>
            <a:r>
              <a:rPr lang="en-US" dirty="0" smtClean="0"/>
              <a:t> NASA models of space pilots flying MARS missions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100s of </a:t>
            </a:r>
            <a:r>
              <a:rPr lang="en-US" dirty="0" err="1" smtClean="0"/>
              <a:t>Horkoff’s</a:t>
            </a:r>
            <a:r>
              <a:rPr lang="en-US" dirty="0" smtClean="0"/>
              <a:t> </a:t>
            </a:r>
            <a:r>
              <a:rPr lang="en-US" dirty="0" err="1" smtClean="0"/>
              <a:t>softgoal</a:t>
            </a:r>
            <a:r>
              <a:rPr lang="en-US" dirty="0" smtClean="0"/>
              <a:t> models 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Software product lines</a:t>
            </a:r>
          </a:p>
          <a:p>
            <a:pPr lvl="1"/>
            <a:endParaRPr lang="en-US" dirty="0" smtClean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>
          <a:xfrm>
            <a:off x="4645025" y="1417638"/>
            <a:ext cx="4041775" cy="639762"/>
          </a:xfrm>
          <a:solidFill>
            <a:srgbClr val="9F20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smtClean="0"/>
              <a:t>More </a:t>
            </a:r>
            <a:r>
              <a:rPr lang="en-US" dirty="0"/>
              <a:t>T</a:t>
            </a:r>
            <a:r>
              <a:rPr lang="en-US" dirty="0" smtClean="0"/>
              <a:t>ool </a:t>
            </a:r>
            <a:r>
              <a:rPr lang="en-US" dirty="0"/>
              <a:t>B</a:t>
            </a:r>
            <a:r>
              <a:rPr lang="en-US" dirty="0" smtClean="0"/>
              <a:t>uilding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4"/>
          </p:nvPr>
        </p:nvSpPr>
        <p:spPr>
          <a:xfrm>
            <a:off x="4645025" y="2233665"/>
            <a:ext cx="4041775" cy="395128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Explanation systems</a:t>
            </a:r>
          </a:p>
          <a:p>
            <a:pPr lvl="1"/>
            <a:r>
              <a:rPr lang="en-US" dirty="0"/>
              <a:t>Complex MOEA tasks solved by reflecting on only a few dozen examples</a:t>
            </a:r>
          </a:p>
          <a:p>
            <a:pPr lvl="1"/>
            <a:r>
              <a:rPr lang="en-US" dirty="0"/>
              <a:t>Human in the loop guidance for the </a:t>
            </a:r>
            <a:r>
              <a:rPr lang="en-US" dirty="0" smtClean="0"/>
              <a:t>inference?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There remains one loophole GALE did not exploit</a:t>
            </a:r>
            <a:endParaRPr lang="en-US" dirty="0"/>
          </a:p>
          <a:p>
            <a:pPr lvl="1"/>
            <a:r>
              <a:rPr lang="en-US" dirty="0" smtClean="0"/>
              <a:t>So after GALE </a:t>
            </a:r>
            <a:r>
              <a:rPr lang="en-US" dirty="0"/>
              <a:t>comes </a:t>
            </a:r>
            <a:r>
              <a:rPr lang="en-US" dirty="0" smtClean="0"/>
              <a:t>STORM,</a:t>
            </a:r>
          </a:p>
          <a:p>
            <a:pPr lvl="1"/>
            <a:r>
              <a:rPr lang="en-US" dirty="0" smtClean="0"/>
              <a:t>Work in progress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93939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7509" y="634942"/>
            <a:ext cx="5829448" cy="447049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278546" y="3369071"/>
            <a:ext cx="868234" cy="200848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This talk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4233859" cy="4525963"/>
          </a:xfrm>
        </p:spPr>
        <p:txBody>
          <a:bodyPr>
            <a:noAutofit/>
          </a:bodyPr>
          <a:lstStyle/>
          <a:p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What is search-based SE?</a:t>
            </a:r>
          </a:p>
          <a:p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Why use less CPU for SBSE?</a:t>
            </a:r>
          </a:p>
          <a:p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How to use less CPU</a:t>
            </a:r>
          </a:p>
          <a:p>
            <a:pPr lvl="1"/>
            <a:r>
              <a:rPr lang="en-US" sz="2000" dirty="0" smtClean="0">
                <a:solidFill>
                  <a:schemeClr val="bg1">
                    <a:lumMod val="65000"/>
                  </a:schemeClr>
                </a:solidFill>
              </a:rPr>
              <a:t>Refactor the optimizer: </a:t>
            </a:r>
          </a:p>
          <a:p>
            <a:pPr lvl="1"/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A</a:t>
            </a:r>
            <a:r>
              <a:rPr lang="en-US" sz="2000" dirty="0" smtClean="0">
                <a:solidFill>
                  <a:schemeClr val="bg1">
                    <a:lumMod val="65000"/>
                  </a:schemeClr>
                </a:solidFill>
              </a:rPr>
              <a:t>dd in some data mining</a:t>
            </a:r>
          </a:p>
          <a:p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Experimental results</a:t>
            </a:r>
          </a:p>
          <a:p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Related Work</a:t>
            </a:r>
          </a:p>
          <a:p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Future work</a:t>
            </a:r>
          </a:p>
          <a:p>
            <a:r>
              <a:rPr lang="en-US" sz="2400" b="1" dirty="0" smtClean="0">
                <a:solidFill>
                  <a:srgbClr val="9F2021"/>
                </a:solidFill>
              </a:rPr>
              <a:t>A challenge question:</a:t>
            </a:r>
          </a:p>
          <a:p>
            <a:pPr lvl="1"/>
            <a:r>
              <a:rPr lang="en-US" sz="2000" b="1" dirty="0" smtClean="0">
                <a:solidFill>
                  <a:srgbClr val="9F2021"/>
                </a:solidFill>
              </a:rPr>
              <a:t>Are we making this too hard?</a:t>
            </a:r>
            <a:endParaRPr lang="en-US" sz="2000" b="1" dirty="0">
              <a:solidFill>
                <a:srgbClr val="9F202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69" y="6280150"/>
            <a:ext cx="1080033" cy="532880"/>
          </a:xfrm>
          <a:prstGeom prst="rect">
            <a:avLst/>
          </a:prstGeom>
          <a:ln>
            <a:noFill/>
          </a:ln>
        </p:spPr>
      </p:pic>
      <p:sp>
        <p:nvSpPr>
          <p:cNvPr id="9" name="Rectangle 8"/>
          <p:cNvSpPr/>
          <p:nvPr/>
        </p:nvSpPr>
        <p:spPr>
          <a:xfrm>
            <a:off x="1113302" y="6425988"/>
            <a:ext cx="8814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i="1" dirty="0" smtClean="0">
                <a:solidFill>
                  <a:srgbClr val="BF0A1E"/>
                </a:solidFill>
                <a:latin typeface="Arial"/>
                <a:cs typeface="Arial"/>
              </a:rPr>
              <a:t>ai4se.net </a:t>
            </a:r>
            <a:endParaRPr lang="en-US" sz="1200" b="1" dirty="0">
              <a:solidFill>
                <a:srgbClr val="BF0A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6040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1611906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605" y="439250"/>
            <a:ext cx="8148965" cy="61117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605" y="439251"/>
            <a:ext cx="8148962" cy="6111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9582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2629"/>
            <a:ext cx="8229600" cy="1143000"/>
          </a:xfrm>
        </p:spPr>
        <p:txBody>
          <a:bodyPr/>
          <a:lstStyle/>
          <a:p>
            <a:r>
              <a:rPr lang="en-US" dirty="0" smtClean="0"/>
              <a:t>GALE’s dangerous idea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5080" y="1138136"/>
            <a:ext cx="8679480" cy="5200721"/>
          </a:xfrm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 sz="2000" dirty="0" smtClean="0"/>
              <a:t>Simple approximations exist for seemingly complex problems.</a:t>
            </a:r>
            <a:br>
              <a:rPr lang="en-US" sz="2000" dirty="0" smtClean="0"/>
            </a:b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/>
            </a:r>
            <a:br>
              <a:rPr lang="en-US" sz="2000" dirty="0" smtClean="0"/>
            </a:br>
            <a:endParaRPr lang="en-US" sz="2000" dirty="0" smtClean="0"/>
          </a:p>
          <a:p>
            <a:pPr>
              <a:lnSpc>
                <a:spcPct val="90000"/>
              </a:lnSpc>
            </a:pPr>
            <a:r>
              <a:rPr lang="en-US" sz="2000" dirty="0" smtClean="0"/>
              <a:t>Researchers jump to the</a:t>
            </a:r>
            <a:br>
              <a:rPr lang="en-US" sz="2000" dirty="0" smtClean="0"/>
            </a:br>
            <a:r>
              <a:rPr lang="en-US" sz="2000" dirty="0" smtClean="0"/>
              <a:t>complex </a:t>
            </a:r>
            <a:r>
              <a:rPr lang="en-US" sz="2000" dirty="0"/>
              <a:t> </a:t>
            </a:r>
            <a:r>
              <a:rPr lang="en-US" sz="2000" dirty="0" smtClean="0"/>
              <a:t>before exploring </a:t>
            </a:r>
            <a:br>
              <a:rPr lang="en-US" sz="2000" dirty="0" smtClean="0"/>
            </a:br>
            <a:r>
              <a:rPr lang="en-US" sz="2000" dirty="0" smtClean="0"/>
              <a:t>the simpler.</a:t>
            </a:r>
            <a:br>
              <a:rPr lang="en-US" sz="2000" dirty="0" smtClean="0"/>
            </a:br>
            <a:endParaRPr lang="en-US" sz="2000" dirty="0" smtClean="0"/>
          </a:p>
          <a:p>
            <a:pPr>
              <a:lnSpc>
                <a:spcPct val="90000"/>
              </a:lnSpc>
            </a:pPr>
            <a:r>
              <a:rPr lang="en-US" sz="2000" dirty="0" smtClean="0"/>
              <a:t>Test supposedly sophisticated </a:t>
            </a:r>
            <a:br>
              <a:rPr lang="en-US" sz="2000" dirty="0" smtClean="0"/>
            </a:br>
            <a:r>
              <a:rPr lang="en-US" sz="2000" dirty="0" err="1" smtClean="0"/>
              <a:t>vs</a:t>
            </a:r>
            <a:r>
              <a:rPr lang="en-US" sz="2000" dirty="0"/>
              <a:t> </a:t>
            </a:r>
            <a:r>
              <a:rPr lang="en-US" sz="2000" dirty="0" smtClean="0"/>
              <a:t>simpler alternates (the </a:t>
            </a:r>
            <a:br>
              <a:rPr lang="en-US" sz="2000" dirty="0" smtClean="0"/>
            </a:br>
            <a:r>
              <a:rPr lang="en-US" sz="2000" dirty="0" smtClean="0"/>
              <a:t>straw man).</a:t>
            </a:r>
            <a:br>
              <a:rPr lang="en-US" sz="2000" dirty="0" smtClean="0"/>
            </a:br>
            <a:endParaRPr lang="en-US" sz="2000" dirty="0" smtClean="0"/>
          </a:p>
          <a:p>
            <a:pPr>
              <a:lnSpc>
                <a:spcPct val="90000"/>
              </a:lnSpc>
            </a:pPr>
            <a:r>
              <a:rPr lang="en-US" sz="2000" dirty="0" smtClean="0"/>
              <a:t>My career: “my straw</a:t>
            </a:r>
            <a:br>
              <a:rPr lang="en-US" sz="2000" dirty="0" smtClean="0"/>
            </a:br>
            <a:r>
              <a:rPr lang="en-US" sz="2000" dirty="0" smtClean="0"/>
              <a:t> don’t burn”</a:t>
            </a:r>
            <a:endParaRPr lang="en-US" sz="1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422" y="1344276"/>
            <a:ext cx="7412129" cy="200881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69" y="6280150"/>
            <a:ext cx="1080033" cy="532880"/>
          </a:xfrm>
          <a:prstGeom prst="rect">
            <a:avLst/>
          </a:prstGeom>
          <a:ln>
            <a:noFill/>
          </a:ln>
        </p:spPr>
      </p:pic>
      <p:sp>
        <p:nvSpPr>
          <p:cNvPr id="8" name="Rectangle 7"/>
          <p:cNvSpPr/>
          <p:nvPr/>
        </p:nvSpPr>
        <p:spPr>
          <a:xfrm>
            <a:off x="1113302" y="6425988"/>
            <a:ext cx="8814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i="1" dirty="0" smtClean="0">
                <a:solidFill>
                  <a:srgbClr val="BF0A1E"/>
                </a:solidFill>
                <a:latin typeface="Arial"/>
                <a:cs typeface="Arial"/>
              </a:rPr>
              <a:t>ai4se.net </a:t>
            </a:r>
            <a:endParaRPr lang="en-US" sz="1200" b="1" dirty="0">
              <a:solidFill>
                <a:srgbClr val="BF0A1E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3790" y="3433356"/>
            <a:ext cx="5133474" cy="3411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6941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1611906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605" y="439250"/>
            <a:ext cx="8148965" cy="6111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3499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866" y="655222"/>
            <a:ext cx="7761188" cy="457746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763386" y="5699449"/>
            <a:ext cx="340444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rgbClr val="9F2021"/>
                </a:solidFill>
              </a:rPr>
              <a:t>Slides:         </a:t>
            </a:r>
            <a:r>
              <a:rPr lang="en-US" sz="2000" b="1" dirty="0" err="1" smtClean="0">
                <a:solidFill>
                  <a:srgbClr val="9F2021"/>
                </a:solidFill>
              </a:rPr>
              <a:t>tiny.cc</a:t>
            </a:r>
            <a:r>
              <a:rPr lang="en-US" sz="2000" b="1" dirty="0">
                <a:solidFill>
                  <a:srgbClr val="9F2021"/>
                </a:solidFill>
              </a:rPr>
              <a:t>/</a:t>
            </a:r>
            <a:r>
              <a:rPr lang="en-US" sz="2000" b="1" dirty="0" smtClean="0">
                <a:solidFill>
                  <a:srgbClr val="9F2021"/>
                </a:solidFill>
              </a:rPr>
              <a:t>gale15</a:t>
            </a:r>
          </a:p>
          <a:p>
            <a:r>
              <a:rPr lang="en-US" sz="2000" b="1" dirty="0" smtClean="0">
                <a:solidFill>
                  <a:srgbClr val="9F2021"/>
                </a:solidFill>
              </a:rPr>
              <a:t>Software:   </a:t>
            </a:r>
            <a:r>
              <a:rPr lang="en-US" sz="2000" b="1" dirty="0" err="1" smtClean="0">
                <a:solidFill>
                  <a:srgbClr val="9F2021"/>
                </a:solidFill>
              </a:rPr>
              <a:t>tiny.cc</a:t>
            </a:r>
            <a:r>
              <a:rPr lang="en-US" sz="2000" b="1" dirty="0">
                <a:solidFill>
                  <a:srgbClr val="9F2021"/>
                </a:solidFill>
              </a:rPr>
              <a:t>/gale15code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69" y="6280150"/>
            <a:ext cx="1080033" cy="532880"/>
          </a:xfrm>
          <a:prstGeom prst="rect">
            <a:avLst/>
          </a:prstGeom>
          <a:ln>
            <a:noFill/>
          </a:ln>
        </p:spPr>
      </p:pic>
      <p:sp>
        <p:nvSpPr>
          <p:cNvPr id="6" name="Rectangle 5"/>
          <p:cNvSpPr/>
          <p:nvPr/>
        </p:nvSpPr>
        <p:spPr>
          <a:xfrm>
            <a:off x="1113302" y="6425988"/>
            <a:ext cx="8814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i="1" dirty="0" smtClean="0">
                <a:solidFill>
                  <a:srgbClr val="BF0A1E"/>
                </a:solidFill>
                <a:latin typeface="Arial"/>
                <a:cs typeface="Arial"/>
              </a:rPr>
              <a:t>ai4se.net </a:t>
            </a:r>
            <a:endParaRPr lang="en-US" sz="1200" b="1" dirty="0">
              <a:solidFill>
                <a:srgbClr val="BF0A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65694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7509" y="634942"/>
            <a:ext cx="5829448" cy="447049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278546" y="3369071"/>
            <a:ext cx="868234" cy="200848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This talk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4233859" cy="4525963"/>
          </a:xfrm>
        </p:spPr>
        <p:txBody>
          <a:bodyPr>
            <a:noAutofit/>
          </a:bodyPr>
          <a:lstStyle/>
          <a:p>
            <a:r>
              <a:rPr lang="en-US" sz="2400" b="1" dirty="0" smtClean="0">
                <a:solidFill>
                  <a:srgbClr val="9F2021"/>
                </a:solidFill>
              </a:rPr>
              <a:t>What is search-based SE?</a:t>
            </a:r>
          </a:p>
          <a:p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Why use less CPU for SBSE?</a:t>
            </a:r>
          </a:p>
          <a:p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How to use less CPU</a:t>
            </a:r>
          </a:p>
          <a:p>
            <a:pPr lvl="1"/>
            <a:r>
              <a:rPr lang="en-US" sz="2000" dirty="0" smtClean="0">
                <a:solidFill>
                  <a:schemeClr val="bg1">
                    <a:lumMod val="65000"/>
                  </a:schemeClr>
                </a:solidFill>
              </a:rPr>
              <a:t>Refactor the optimizer: </a:t>
            </a:r>
          </a:p>
          <a:p>
            <a:pPr lvl="1"/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A</a:t>
            </a:r>
            <a:r>
              <a:rPr lang="en-US" sz="2000" dirty="0" smtClean="0">
                <a:solidFill>
                  <a:schemeClr val="bg1">
                    <a:lumMod val="65000"/>
                  </a:schemeClr>
                </a:solidFill>
              </a:rPr>
              <a:t>dd in some data mining</a:t>
            </a:r>
          </a:p>
          <a:p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Experimental results</a:t>
            </a:r>
          </a:p>
          <a:p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Related Work</a:t>
            </a:r>
          </a:p>
          <a:p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Future work</a:t>
            </a:r>
          </a:p>
          <a:p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A challenge question:</a:t>
            </a:r>
          </a:p>
          <a:p>
            <a:pPr lvl="1"/>
            <a:r>
              <a:rPr lang="en-US" sz="2000" dirty="0" smtClean="0">
                <a:solidFill>
                  <a:schemeClr val="bg1">
                    <a:lumMod val="65000"/>
                  </a:schemeClr>
                </a:solidFill>
              </a:rPr>
              <a:t>Are we making this too hard?</a:t>
            </a:r>
            <a:endParaRPr lang="en-US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69" y="6280150"/>
            <a:ext cx="1080033" cy="532880"/>
          </a:xfrm>
          <a:prstGeom prst="rect">
            <a:avLst/>
          </a:prstGeom>
          <a:ln>
            <a:noFill/>
          </a:ln>
        </p:spPr>
      </p:pic>
      <p:sp>
        <p:nvSpPr>
          <p:cNvPr id="9" name="Rectangle 8"/>
          <p:cNvSpPr/>
          <p:nvPr/>
        </p:nvSpPr>
        <p:spPr>
          <a:xfrm>
            <a:off x="1113302" y="6425988"/>
            <a:ext cx="8814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i="1" dirty="0" smtClean="0">
                <a:solidFill>
                  <a:srgbClr val="BF0A1E"/>
                </a:solidFill>
                <a:latin typeface="Arial"/>
                <a:cs typeface="Arial"/>
              </a:rPr>
              <a:t>ai4se.net </a:t>
            </a:r>
            <a:endParaRPr lang="en-US" sz="1200" b="1" dirty="0">
              <a:solidFill>
                <a:srgbClr val="BF0A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35386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421686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Q: What is Search-based SE?</a:t>
            </a:r>
            <a:br>
              <a:rPr lang="en-US" dirty="0" smtClean="0"/>
            </a:br>
            <a:r>
              <a:rPr lang="en-US" dirty="0" smtClean="0"/>
              <a:t>A: The future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5297714" y="1761000"/>
            <a:ext cx="3639186" cy="4661568"/>
          </a:xfrm>
        </p:spPr>
        <p:txBody>
          <a:bodyPr>
            <a:normAutofit/>
          </a:bodyPr>
          <a:lstStyle/>
          <a:p>
            <a:r>
              <a:rPr lang="en-US" dirty="0" smtClean="0"/>
              <a:t>Ye </a:t>
            </a:r>
            <a:r>
              <a:rPr lang="en-US" dirty="0" err="1" smtClean="0"/>
              <a:t>olde</a:t>
            </a:r>
            <a:r>
              <a:rPr lang="en-US" dirty="0" smtClean="0"/>
              <a:t> SE</a:t>
            </a:r>
          </a:p>
          <a:p>
            <a:pPr lvl="1"/>
            <a:r>
              <a:rPr lang="en-US" sz="1800" dirty="0" smtClean="0"/>
              <a:t>Manually code up your understanding a domain</a:t>
            </a:r>
          </a:p>
          <a:p>
            <a:pPr lvl="1"/>
            <a:r>
              <a:rPr lang="en-US" sz="1800" dirty="0" smtClean="0"/>
              <a:t>Struggle to understand </a:t>
            </a:r>
            <a:br>
              <a:rPr lang="en-US" sz="1800" dirty="0" smtClean="0"/>
            </a:br>
            <a:r>
              <a:rPr lang="en-US" sz="1800" dirty="0" smtClean="0"/>
              <a:t>that software</a:t>
            </a:r>
          </a:p>
          <a:p>
            <a:pPr lvl="1"/>
            <a:endParaRPr lang="en-US" sz="1800" dirty="0" smtClean="0"/>
          </a:p>
          <a:p>
            <a:r>
              <a:rPr lang="en-US" dirty="0" smtClean="0"/>
              <a:t>Search-based- </a:t>
            </a:r>
            <a:br>
              <a:rPr lang="en-US" dirty="0" smtClean="0"/>
            </a:br>
            <a:r>
              <a:rPr lang="en-US" dirty="0" smtClean="0"/>
              <a:t>model-based SE</a:t>
            </a:r>
          </a:p>
          <a:p>
            <a:pPr lvl="1"/>
            <a:r>
              <a:rPr lang="en-US" sz="1600" dirty="0"/>
              <a:t>Code up domain </a:t>
            </a:r>
            <a:r>
              <a:rPr lang="en-US" sz="1600" dirty="0" smtClean="0"/>
              <a:t>knowledge</a:t>
            </a:r>
            <a:br>
              <a:rPr lang="en-US" sz="1600" dirty="0" smtClean="0"/>
            </a:br>
            <a:r>
              <a:rPr lang="en-US" sz="1600" dirty="0" smtClean="0"/>
              <a:t>into </a:t>
            </a:r>
            <a:r>
              <a:rPr lang="en-US" sz="1600" dirty="0"/>
              <a:t>a model</a:t>
            </a:r>
          </a:p>
          <a:p>
            <a:pPr lvl="1"/>
            <a:r>
              <a:rPr lang="en-US" sz="1600" dirty="0"/>
              <a:t>Explore that model</a:t>
            </a:r>
          </a:p>
          <a:p>
            <a:pPr lvl="1"/>
            <a:r>
              <a:rPr lang="en-US" sz="1600" dirty="0"/>
              <a:t>All models are wrong</a:t>
            </a:r>
          </a:p>
          <a:p>
            <a:pPr lvl="2"/>
            <a:r>
              <a:rPr lang="en-US" sz="1600" dirty="0"/>
              <a:t>But some are useful</a:t>
            </a:r>
          </a:p>
          <a:p>
            <a:pPr lvl="1"/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182" y="1853066"/>
            <a:ext cx="5182884" cy="411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5515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 SBSE = everything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sz="half" idx="1"/>
          </p:nvPr>
        </p:nvSpPr>
        <p:spPr>
          <a:xfrm>
            <a:off x="583664" y="1458603"/>
            <a:ext cx="8505914" cy="5003885"/>
          </a:xfrm>
        </p:spPr>
        <p:txBody>
          <a:bodyPr>
            <a:noAutofit/>
          </a:bodyPr>
          <a:lstStyle/>
          <a:p>
            <a:pPr marL="1778000" indent="-1778000">
              <a:lnSpc>
                <a:spcPct val="110000"/>
              </a:lnSpc>
              <a:buNone/>
              <a:tabLst>
                <a:tab pos="1778000" algn="l"/>
              </a:tabLst>
            </a:pPr>
            <a:r>
              <a:rPr lang="en-GB" sz="1400" dirty="0" smtClean="0"/>
              <a:t> 1. </a:t>
            </a:r>
            <a:r>
              <a:rPr lang="en-GB" sz="1400" dirty="0"/>
              <a:t>Requirements 	Menzies, Feather, </a:t>
            </a:r>
            <a:r>
              <a:rPr lang="en-GB" sz="1400" dirty="0" err="1"/>
              <a:t>Bagnall</a:t>
            </a:r>
            <a:r>
              <a:rPr lang="en-GB" sz="1400" dirty="0"/>
              <a:t>, </a:t>
            </a:r>
            <a:r>
              <a:rPr lang="en-GB" sz="1400" dirty="0" err="1"/>
              <a:t>Mansouri</a:t>
            </a:r>
            <a:r>
              <a:rPr lang="en-GB" sz="1400" dirty="0"/>
              <a:t>, Zhang</a:t>
            </a:r>
          </a:p>
          <a:p>
            <a:pPr marL="1778000" indent="-1778000">
              <a:lnSpc>
                <a:spcPct val="110000"/>
              </a:lnSpc>
              <a:buFontTx/>
              <a:buNone/>
              <a:tabLst>
                <a:tab pos="1778000" algn="l"/>
              </a:tabLst>
            </a:pPr>
            <a:r>
              <a:rPr lang="en-GB" sz="1400" dirty="0" smtClean="0"/>
              <a:t> 2. Transformation	Cooper, Ryan, </a:t>
            </a:r>
            <a:r>
              <a:rPr lang="en-GB" sz="1400" dirty="0" err="1" smtClean="0"/>
              <a:t>Schielke</a:t>
            </a:r>
            <a:r>
              <a:rPr lang="en-GB" sz="1400" dirty="0" smtClean="0"/>
              <a:t>, Subramanian, </a:t>
            </a:r>
            <a:r>
              <a:rPr lang="en-GB" sz="1400" dirty="0" err="1" smtClean="0"/>
              <a:t>Fatiregun</a:t>
            </a:r>
            <a:r>
              <a:rPr lang="en-GB" sz="1400" dirty="0" smtClean="0"/>
              <a:t>, Williams</a:t>
            </a:r>
          </a:p>
          <a:p>
            <a:pPr marL="1778000" indent="-1778000">
              <a:lnSpc>
                <a:spcPct val="110000"/>
              </a:lnSpc>
              <a:buFontTx/>
              <a:buNone/>
              <a:tabLst>
                <a:tab pos="1778000" algn="l"/>
              </a:tabLst>
            </a:pPr>
            <a:r>
              <a:rPr lang="en-GB" sz="1400" dirty="0" smtClean="0"/>
              <a:t> 3.Effort prediction 	Aguilar-Ruiz, Burgess, </a:t>
            </a:r>
            <a:r>
              <a:rPr lang="en-GB" sz="1400" dirty="0" err="1" smtClean="0"/>
              <a:t>Dolado</a:t>
            </a:r>
            <a:r>
              <a:rPr lang="en-GB" sz="1400" dirty="0" smtClean="0"/>
              <a:t>, </a:t>
            </a:r>
            <a:r>
              <a:rPr lang="en-GB" sz="1400" dirty="0" err="1" smtClean="0"/>
              <a:t>Lefley</a:t>
            </a:r>
            <a:r>
              <a:rPr lang="en-GB" sz="1400" dirty="0" smtClean="0"/>
              <a:t>, </a:t>
            </a:r>
            <a:r>
              <a:rPr lang="en-GB" sz="1400" dirty="0" err="1" smtClean="0"/>
              <a:t>Shepperd</a:t>
            </a:r>
            <a:r>
              <a:rPr lang="en-GB" sz="1400" dirty="0" smtClean="0"/>
              <a:t> </a:t>
            </a:r>
          </a:p>
          <a:p>
            <a:pPr marL="1778000" indent="-1778000">
              <a:lnSpc>
                <a:spcPct val="110000"/>
              </a:lnSpc>
              <a:buFontTx/>
              <a:buNone/>
              <a:tabLst>
                <a:tab pos="1778000" algn="l"/>
              </a:tabLst>
            </a:pPr>
            <a:r>
              <a:rPr lang="en-GB" sz="1400" dirty="0" smtClean="0"/>
              <a:t> 4. Management	Alba, </a:t>
            </a:r>
            <a:r>
              <a:rPr lang="en-GB" sz="1400" dirty="0" err="1" smtClean="0"/>
              <a:t>Antoniol</a:t>
            </a:r>
            <a:r>
              <a:rPr lang="en-GB" sz="1400" dirty="0" smtClean="0"/>
              <a:t>, Chicano, Di </a:t>
            </a:r>
            <a:r>
              <a:rPr lang="en-GB" sz="1400" dirty="0" err="1" smtClean="0"/>
              <a:t>Pentam</a:t>
            </a:r>
            <a:r>
              <a:rPr lang="en-GB" sz="1400" dirty="0" smtClean="0"/>
              <a:t> Greer, </a:t>
            </a:r>
            <a:r>
              <a:rPr lang="en-GB" sz="1400" dirty="0" err="1" smtClean="0"/>
              <a:t>Ruhe</a:t>
            </a:r>
            <a:endParaRPr lang="en-GB" sz="1400" dirty="0" smtClean="0"/>
          </a:p>
          <a:p>
            <a:pPr marL="1778000" indent="-1778000">
              <a:lnSpc>
                <a:spcPct val="110000"/>
              </a:lnSpc>
              <a:buFontTx/>
              <a:buNone/>
              <a:tabLst>
                <a:tab pos="1778000" algn="l"/>
              </a:tabLst>
            </a:pPr>
            <a:r>
              <a:rPr lang="en-GB" sz="1400" dirty="0" smtClean="0"/>
              <a:t> 5. Heap allocation	Cohen, </a:t>
            </a:r>
            <a:r>
              <a:rPr lang="en-GB" sz="1400" dirty="0" err="1" smtClean="0"/>
              <a:t>Kooi</a:t>
            </a:r>
            <a:r>
              <a:rPr lang="en-GB" sz="1400" dirty="0" smtClean="0"/>
              <a:t>, </a:t>
            </a:r>
            <a:r>
              <a:rPr lang="en-GB" sz="1400" dirty="0" err="1" smtClean="0"/>
              <a:t>Srisa</a:t>
            </a:r>
            <a:r>
              <a:rPr lang="en-GB" sz="1400" dirty="0" smtClean="0"/>
              <a:t>-an </a:t>
            </a:r>
          </a:p>
          <a:p>
            <a:pPr marL="1778000" indent="-1778000">
              <a:lnSpc>
                <a:spcPct val="110000"/>
              </a:lnSpc>
              <a:buFontTx/>
              <a:buNone/>
              <a:tabLst>
                <a:tab pos="1778000" algn="l"/>
              </a:tabLst>
            </a:pPr>
            <a:r>
              <a:rPr lang="en-GB" sz="1400" dirty="0" smtClean="0"/>
              <a:t> 6. Regression test	Li, </a:t>
            </a:r>
            <a:r>
              <a:rPr lang="en-GB" sz="1400" dirty="0" err="1" smtClean="0"/>
              <a:t>Yoo</a:t>
            </a:r>
            <a:r>
              <a:rPr lang="en-GB" sz="1400" dirty="0" smtClean="0"/>
              <a:t>, </a:t>
            </a:r>
            <a:r>
              <a:rPr lang="en-GB" sz="1400" dirty="0" err="1" smtClean="0"/>
              <a:t>Elbaum</a:t>
            </a:r>
            <a:r>
              <a:rPr lang="en-GB" sz="1400" dirty="0" smtClean="0"/>
              <a:t>, </a:t>
            </a:r>
            <a:r>
              <a:rPr lang="en-GB" sz="1400" dirty="0" err="1" smtClean="0"/>
              <a:t>Rothermel</a:t>
            </a:r>
            <a:r>
              <a:rPr lang="en-GB" sz="1400" dirty="0" smtClean="0"/>
              <a:t>, Walcott, </a:t>
            </a:r>
            <a:r>
              <a:rPr lang="en-GB" sz="1400" dirty="0" err="1" smtClean="0"/>
              <a:t>Soffa</a:t>
            </a:r>
            <a:r>
              <a:rPr lang="en-GB" sz="1400" dirty="0" smtClean="0"/>
              <a:t>, </a:t>
            </a:r>
            <a:r>
              <a:rPr lang="en-GB" sz="1400" dirty="0" err="1" smtClean="0"/>
              <a:t>Kampfhamer</a:t>
            </a:r>
            <a:r>
              <a:rPr lang="en-GB" sz="1400" dirty="0" smtClean="0"/>
              <a:t> </a:t>
            </a:r>
          </a:p>
          <a:p>
            <a:pPr marL="1778000" indent="-1778000">
              <a:lnSpc>
                <a:spcPct val="110000"/>
              </a:lnSpc>
              <a:buFontTx/>
              <a:buNone/>
              <a:tabLst>
                <a:tab pos="1778000" algn="l"/>
              </a:tabLst>
            </a:pPr>
            <a:r>
              <a:rPr lang="en-GB" sz="1400" dirty="0" smtClean="0"/>
              <a:t> 7. SOA 	</a:t>
            </a:r>
            <a:r>
              <a:rPr lang="en-GB" sz="1400" dirty="0" err="1" smtClean="0"/>
              <a:t>Canfora</a:t>
            </a:r>
            <a:r>
              <a:rPr lang="en-GB" sz="1400" dirty="0" smtClean="0"/>
              <a:t>, Di </a:t>
            </a:r>
            <a:r>
              <a:rPr lang="en-GB" sz="1400" dirty="0" err="1" smtClean="0"/>
              <a:t>Penta</a:t>
            </a:r>
            <a:r>
              <a:rPr lang="en-GB" sz="1400" dirty="0" smtClean="0"/>
              <a:t>, Esposito, </a:t>
            </a:r>
            <a:r>
              <a:rPr lang="en-GB" sz="1400" dirty="0" err="1" smtClean="0"/>
              <a:t>Villani</a:t>
            </a:r>
            <a:r>
              <a:rPr lang="en-GB" sz="1400" dirty="0" smtClean="0"/>
              <a:t> </a:t>
            </a:r>
          </a:p>
          <a:p>
            <a:pPr marL="1778000" indent="-1778000">
              <a:lnSpc>
                <a:spcPct val="110000"/>
              </a:lnSpc>
              <a:buFontTx/>
              <a:buNone/>
              <a:tabLst>
                <a:tab pos="1778000" algn="l"/>
              </a:tabLst>
            </a:pPr>
            <a:r>
              <a:rPr lang="en-GB" sz="1400" dirty="0" smtClean="0"/>
              <a:t> 8. Refactoring	</a:t>
            </a:r>
            <a:r>
              <a:rPr lang="en-GB" sz="1400" dirty="0" err="1" smtClean="0"/>
              <a:t>Antoniol</a:t>
            </a:r>
            <a:r>
              <a:rPr lang="en-GB" sz="1400" dirty="0" smtClean="0"/>
              <a:t>, Briand, </a:t>
            </a:r>
            <a:r>
              <a:rPr lang="en-GB" sz="1400" dirty="0" err="1" smtClean="0"/>
              <a:t>Cinneide</a:t>
            </a:r>
            <a:r>
              <a:rPr lang="en-GB" sz="1400" dirty="0" smtClean="0"/>
              <a:t>, O’Keeffe, Merlo, </a:t>
            </a:r>
            <a:r>
              <a:rPr lang="en-GB" sz="1400" dirty="0" err="1" smtClean="0"/>
              <a:t>Seng</a:t>
            </a:r>
            <a:r>
              <a:rPr lang="en-GB" sz="1400" dirty="0" smtClean="0"/>
              <a:t>, </a:t>
            </a:r>
            <a:r>
              <a:rPr lang="en-GB" sz="1400" dirty="0" err="1" smtClean="0"/>
              <a:t>Tratt</a:t>
            </a:r>
            <a:endParaRPr lang="en-GB" sz="1400" dirty="0" smtClean="0"/>
          </a:p>
          <a:p>
            <a:pPr marL="1778000" indent="-1778000">
              <a:lnSpc>
                <a:spcPct val="110000"/>
              </a:lnSpc>
              <a:buFontTx/>
              <a:buNone/>
              <a:tabLst>
                <a:tab pos="1778000" algn="l"/>
              </a:tabLst>
            </a:pPr>
            <a:r>
              <a:rPr lang="en-GB" sz="1400" dirty="0" smtClean="0"/>
              <a:t> 9. Test Generation	Alba, Binkley, </a:t>
            </a:r>
            <a:r>
              <a:rPr lang="en-GB" sz="1400" dirty="0" err="1" smtClean="0"/>
              <a:t>Bottaci</a:t>
            </a:r>
            <a:r>
              <a:rPr lang="en-GB" sz="1400" dirty="0" smtClean="0"/>
              <a:t>, Briand, Chicano, Clark, Cohen, </a:t>
            </a:r>
            <a:r>
              <a:rPr lang="en-GB" sz="1400" dirty="0" err="1" smtClean="0"/>
              <a:t>Gutjahr</a:t>
            </a:r>
            <a:r>
              <a:rPr lang="en-GB" sz="1400" dirty="0" smtClean="0"/>
              <a:t>,  </a:t>
            </a:r>
            <a:r>
              <a:rPr lang="en-GB" sz="1400" dirty="0" err="1" smtClean="0"/>
              <a:t>Harrold</a:t>
            </a:r>
            <a:r>
              <a:rPr lang="en-GB" sz="1400" dirty="0" smtClean="0"/>
              <a:t>, Holcombe, Jones, </a:t>
            </a:r>
            <a:r>
              <a:rPr lang="en-GB" sz="1400" dirty="0" err="1" smtClean="0"/>
              <a:t>Korel</a:t>
            </a:r>
            <a:r>
              <a:rPr lang="en-GB" sz="1400" dirty="0" smtClean="0"/>
              <a:t>, </a:t>
            </a:r>
            <a:r>
              <a:rPr lang="en-GB" sz="1400" dirty="0" err="1" smtClean="0"/>
              <a:t>Pargass</a:t>
            </a:r>
            <a:r>
              <a:rPr lang="en-GB" sz="1400" dirty="0" smtClean="0"/>
              <a:t>, Reformat, Roper, McMinn, Michael, </a:t>
            </a:r>
            <a:r>
              <a:rPr lang="en-GB" sz="1400" dirty="0" err="1" smtClean="0"/>
              <a:t>Sthamer</a:t>
            </a:r>
            <a:r>
              <a:rPr lang="en-GB" sz="1400" dirty="0" smtClean="0"/>
              <a:t>, Tracy, </a:t>
            </a:r>
            <a:r>
              <a:rPr lang="en-GB" sz="1400" dirty="0" err="1" smtClean="0"/>
              <a:t>Tonella,Xanthakis</a:t>
            </a:r>
            <a:r>
              <a:rPr lang="en-GB" sz="1400" dirty="0" smtClean="0"/>
              <a:t>, Xiao, Wegener, Wilkins</a:t>
            </a:r>
          </a:p>
          <a:p>
            <a:pPr marL="1778000" indent="-1778000">
              <a:lnSpc>
                <a:spcPct val="110000"/>
              </a:lnSpc>
              <a:buFontTx/>
              <a:buNone/>
              <a:tabLst>
                <a:tab pos="1778000" algn="l"/>
              </a:tabLst>
            </a:pPr>
            <a:r>
              <a:rPr lang="en-GB" sz="1400" dirty="0" smtClean="0"/>
              <a:t>10. Maintenance	</a:t>
            </a:r>
            <a:r>
              <a:rPr lang="en-GB" sz="1400" dirty="0" err="1" smtClean="0"/>
              <a:t>Antoniol</a:t>
            </a:r>
            <a:r>
              <a:rPr lang="en-GB" sz="1400" dirty="0" smtClean="0"/>
              <a:t>, Lutz, Di </a:t>
            </a:r>
            <a:r>
              <a:rPr lang="en-GB" sz="1400" dirty="0" err="1" smtClean="0"/>
              <a:t>Penta</a:t>
            </a:r>
            <a:r>
              <a:rPr lang="en-GB" sz="1400" dirty="0" smtClean="0"/>
              <a:t>, </a:t>
            </a:r>
            <a:r>
              <a:rPr lang="en-GB" sz="1400" dirty="0" err="1" smtClean="0"/>
              <a:t>Madhavi</a:t>
            </a:r>
            <a:r>
              <a:rPr lang="en-GB" sz="1400" dirty="0" smtClean="0"/>
              <a:t>, </a:t>
            </a:r>
            <a:r>
              <a:rPr lang="en-GB" sz="1400" dirty="0" err="1" smtClean="0"/>
              <a:t>Mancoridis</a:t>
            </a:r>
            <a:r>
              <a:rPr lang="en-GB" sz="1400" dirty="0" smtClean="0"/>
              <a:t>, Mitchell, Swift</a:t>
            </a:r>
          </a:p>
          <a:p>
            <a:pPr marL="1778000" indent="-1778000">
              <a:lnSpc>
                <a:spcPct val="110000"/>
              </a:lnSpc>
              <a:buFontTx/>
              <a:buNone/>
              <a:tabLst>
                <a:tab pos="1778000" algn="l"/>
              </a:tabLst>
            </a:pPr>
            <a:r>
              <a:rPr lang="en-GB" sz="1400" dirty="0" smtClean="0"/>
              <a:t>11. Model checking	Alba, Chicano, </a:t>
            </a:r>
            <a:r>
              <a:rPr lang="en-GB" sz="1400" dirty="0" err="1" smtClean="0"/>
              <a:t>Godefroid</a:t>
            </a:r>
            <a:endParaRPr lang="en-GB" sz="1400" dirty="0" smtClean="0"/>
          </a:p>
          <a:p>
            <a:pPr marL="1778000" indent="-1778000">
              <a:lnSpc>
                <a:spcPct val="110000"/>
              </a:lnSpc>
              <a:buFontTx/>
              <a:buNone/>
              <a:tabLst>
                <a:tab pos="1778000" algn="l"/>
              </a:tabLst>
            </a:pPr>
            <a:r>
              <a:rPr lang="en-GB" sz="1400" dirty="0" smtClean="0"/>
              <a:t>12. Probing	Cohen, </a:t>
            </a:r>
            <a:r>
              <a:rPr lang="en-GB" sz="1400" dirty="0" err="1" smtClean="0"/>
              <a:t>Elbaum</a:t>
            </a:r>
            <a:r>
              <a:rPr lang="en-GB" sz="1400" dirty="0" smtClean="0"/>
              <a:t> </a:t>
            </a:r>
          </a:p>
          <a:p>
            <a:pPr marL="1778000" indent="-1778000">
              <a:lnSpc>
                <a:spcPct val="110000"/>
              </a:lnSpc>
              <a:buFontTx/>
              <a:buNone/>
              <a:tabLst>
                <a:tab pos="1778000" algn="l"/>
              </a:tabLst>
            </a:pPr>
            <a:r>
              <a:rPr lang="en-GB" sz="1400" dirty="0" smtClean="0"/>
              <a:t>13. UIOs	</a:t>
            </a:r>
            <a:r>
              <a:rPr lang="en-GB" sz="1400" dirty="0" err="1" smtClean="0"/>
              <a:t>Derderian</a:t>
            </a:r>
            <a:r>
              <a:rPr lang="en-GB" sz="1400" dirty="0" smtClean="0"/>
              <a:t>, </a:t>
            </a:r>
            <a:r>
              <a:rPr lang="en-GB" sz="1400" dirty="0" err="1" smtClean="0"/>
              <a:t>Guo</a:t>
            </a:r>
            <a:r>
              <a:rPr lang="en-GB" sz="1400" dirty="0" smtClean="0"/>
              <a:t>, </a:t>
            </a:r>
            <a:r>
              <a:rPr lang="en-GB" sz="1400" dirty="0" err="1" smtClean="0"/>
              <a:t>Hierons</a:t>
            </a:r>
            <a:endParaRPr lang="en-GB" sz="1400" dirty="0" smtClean="0"/>
          </a:p>
          <a:p>
            <a:pPr marL="1778000" indent="-1778000">
              <a:lnSpc>
                <a:spcPct val="110000"/>
              </a:lnSpc>
              <a:buFontTx/>
              <a:buNone/>
              <a:tabLst>
                <a:tab pos="1778000" algn="l"/>
              </a:tabLst>
            </a:pPr>
            <a:r>
              <a:rPr lang="en-GB" sz="1400" dirty="0" smtClean="0"/>
              <a:t>14. Comprehension	Gold, Li, </a:t>
            </a:r>
            <a:r>
              <a:rPr lang="en-GB" sz="1400" dirty="0" err="1" smtClean="0"/>
              <a:t>Mahdavi</a:t>
            </a:r>
            <a:endParaRPr lang="en-GB" sz="1400" dirty="0" smtClean="0"/>
          </a:p>
          <a:p>
            <a:pPr marL="1778000" indent="-1778000">
              <a:lnSpc>
                <a:spcPct val="110000"/>
              </a:lnSpc>
              <a:buFontTx/>
              <a:buNone/>
              <a:tabLst>
                <a:tab pos="1778000" algn="l"/>
              </a:tabLst>
            </a:pPr>
            <a:r>
              <a:rPr lang="en-GB" sz="1400" dirty="0" smtClean="0"/>
              <a:t>15. Protocols	Alba, Clark, Jacob, </a:t>
            </a:r>
            <a:r>
              <a:rPr lang="en-GB" sz="1400" dirty="0" err="1" smtClean="0"/>
              <a:t>Troya</a:t>
            </a:r>
            <a:endParaRPr lang="en-GB" sz="1400" dirty="0" smtClean="0"/>
          </a:p>
          <a:p>
            <a:pPr marL="1778000" indent="-1778000">
              <a:lnSpc>
                <a:spcPct val="110000"/>
              </a:lnSpc>
              <a:buFontTx/>
              <a:buNone/>
              <a:tabLst>
                <a:tab pos="1778000" algn="l"/>
              </a:tabLst>
            </a:pPr>
            <a:r>
              <a:rPr lang="en-GB" sz="1400" dirty="0" smtClean="0"/>
              <a:t>16. Component </a:t>
            </a:r>
            <a:r>
              <a:rPr lang="en-GB" sz="1400" dirty="0" err="1" smtClean="0"/>
              <a:t>sel</a:t>
            </a:r>
            <a:r>
              <a:rPr lang="en-GB" sz="1400" dirty="0" smtClean="0"/>
              <a:t>	Baker, </a:t>
            </a:r>
            <a:r>
              <a:rPr lang="en-GB" sz="1400" dirty="0" err="1" smtClean="0"/>
              <a:t>Skaliotis</a:t>
            </a:r>
            <a:r>
              <a:rPr lang="en-GB" sz="1400" dirty="0" smtClean="0"/>
              <a:t>, </a:t>
            </a:r>
            <a:r>
              <a:rPr lang="en-GB" sz="1400" dirty="0" err="1" smtClean="0"/>
              <a:t>Steinhofel</a:t>
            </a:r>
            <a:r>
              <a:rPr lang="en-GB" sz="1400" dirty="0" smtClean="0"/>
              <a:t>, </a:t>
            </a:r>
            <a:r>
              <a:rPr lang="en-GB" sz="1400" dirty="0" err="1" smtClean="0"/>
              <a:t>Yoo</a:t>
            </a:r>
            <a:endParaRPr lang="en-GB" sz="1400" dirty="0" smtClean="0"/>
          </a:p>
          <a:p>
            <a:pPr marL="1778000" indent="-1778000">
              <a:lnSpc>
                <a:spcPct val="110000"/>
              </a:lnSpc>
              <a:buFontTx/>
              <a:buNone/>
              <a:tabLst>
                <a:tab pos="1778000" algn="l"/>
              </a:tabLst>
            </a:pPr>
            <a:r>
              <a:rPr lang="en-GB" sz="1400" dirty="0" smtClean="0"/>
              <a:t>17. Agent Oriented	Haas, </a:t>
            </a:r>
            <a:r>
              <a:rPr lang="en-GB" sz="1400" dirty="0" err="1" smtClean="0"/>
              <a:t>Peysakhov</a:t>
            </a:r>
            <a:r>
              <a:rPr lang="en-GB" sz="1400" dirty="0" smtClean="0"/>
              <a:t>, Sinclair, </a:t>
            </a:r>
            <a:r>
              <a:rPr lang="en-GB" sz="1400" dirty="0" err="1" smtClean="0"/>
              <a:t>Shami</a:t>
            </a:r>
            <a:r>
              <a:rPr lang="en-GB" sz="1400" dirty="0" smtClean="0"/>
              <a:t>, </a:t>
            </a:r>
            <a:r>
              <a:rPr lang="en-GB" sz="1400" dirty="0" err="1" smtClean="0"/>
              <a:t>Mancoridis</a:t>
            </a:r>
            <a:endParaRPr lang="en-US" sz="1400" dirty="0"/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685265" y="1755465"/>
            <a:ext cx="7759700" cy="38100"/>
          </a:xfrm>
          <a:prstGeom prst="line">
            <a:avLst/>
          </a:prstGeom>
          <a:ln w="3175" cmpd="sng"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V="1">
            <a:off x="697965" y="2047565"/>
            <a:ext cx="7759700" cy="38100"/>
          </a:xfrm>
          <a:prstGeom prst="line">
            <a:avLst/>
          </a:prstGeom>
          <a:ln w="3175" cmpd="sng"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697965" y="2339665"/>
            <a:ext cx="7759700" cy="38100"/>
          </a:xfrm>
          <a:prstGeom prst="line">
            <a:avLst/>
          </a:prstGeom>
          <a:ln w="3175" cmpd="sng"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723365" y="2631765"/>
            <a:ext cx="7759700" cy="38100"/>
          </a:xfrm>
          <a:prstGeom prst="line">
            <a:avLst/>
          </a:prstGeom>
          <a:ln w="3175" cmpd="sng"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736065" y="2898465"/>
            <a:ext cx="7759700" cy="38100"/>
          </a:xfrm>
          <a:prstGeom prst="line">
            <a:avLst/>
          </a:prstGeom>
          <a:ln w="3175" cmpd="sng"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736065" y="3177865"/>
            <a:ext cx="7759700" cy="38100"/>
          </a:xfrm>
          <a:prstGeom prst="line">
            <a:avLst/>
          </a:prstGeom>
          <a:ln w="3175" cmpd="sng"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748765" y="3457265"/>
            <a:ext cx="7759700" cy="38100"/>
          </a:xfrm>
          <a:prstGeom prst="line">
            <a:avLst/>
          </a:prstGeom>
          <a:ln w="3175" cmpd="sng"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748765" y="3736665"/>
            <a:ext cx="7759700" cy="38100"/>
          </a:xfrm>
          <a:prstGeom prst="line">
            <a:avLst/>
          </a:prstGeom>
          <a:ln w="3175" cmpd="sng"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23365" y="4447865"/>
            <a:ext cx="7759700" cy="38100"/>
          </a:xfrm>
          <a:prstGeom prst="line">
            <a:avLst/>
          </a:prstGeom>
          <a:ln w="3175" cmpd="sng"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723365" y="4752665"/>
            <a:ext cx="7759700" cy="38100"/>
          </a:xfrm>
          <a:prstGeom prst="line">
            <a:avLst/>
          </a:prstGeom>
          <a:ln w="3175" cmpd="sng"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736065" y="5044765"/>
            <a:ext cx="7759700" cy="38100"/>
          </a:xfrm>
          <a:prstGeom prst="line">
            <a:avLst/>
          </a:prstGeom>
          <a:ln w="3175" cmpd="sng"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723365" y="5273365"/>
            <a:ext cx="7759700" cy="38100"/>
          </a:xfrm>
          <a:prstGeom prst="line">
            <a:avLst/>
          </a:prstGeom>
          <a:ln w="3175" cmpd="sng"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736065" y="5590865"/>
            <a:ext cx="7759700" cy="38100"/>
          </a:xfrm>
          <a:prstGeom prst="line">
            <a:avLst/>
          </a:prstGeom>
          <a:ln w="3175" cmpd="sng"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736065" y="5857565"/>
            <a:ext cx="7759700" cy="38100"/>
          </a:xfrm>
          <a:prstGeom prst="line">
            <a:avLst/>
          </a:prstGeom>
          <a:ln w="3175" cmpd="sng"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736065" y="6124265"/>
            <a:ext cx="7759700" cy="38100"/>
          </a:xfrm>
          <a:prstGeom prst="line">
            <a:avLst/>
          </a:prstGeom>
          <a:ln w="3175" cmpd="sng"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748765" y="6429065"/>
            <a:ext cx="7759700" cy="38100"/>
          </a:xfrm>
          <a:prstGeom prst="line">
            <a:avLst/>
          </a:prstGeom>
          <a:ln w="3175" cmpd="sng"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69" y="6280150"/>
            <a:ext cx="1080033" cy="532880"/>
          </a:xfrm>
          <a:prstGeom prst="rect">
            <a:avLst/>
          </a:prstGeom>
          <a:ln>
            <a:noFill/>
          </a:ln>
        </p:spPr>
      </p:pic>
      <p:sp>
        <p:nvSpPr>
          <p:cNvPr id="22" name="Rectangle 21"/>
          <p:cNvSpPr/>
          <p:nvPr/>
        </p:nvSpPr>
        <p:spPr>
          <a:xfrm>
            <a:off x="1113302" y="6425988"/>
            <a:ext cx="8814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i="1" dirty="0" smtClean="0">
                <a:solidFill>
                  <a:srgbClr val="BF0A1E"/>
                </a:solidFill>
                <a:latin typeface="Arial"/>
                <a:cs typeface="Arial"/>
              </a:rPr>
              <a:t>ai4se.net </a:t>
            </a:r>
            <a:endParaRPr lang="en-US" sz="1200" b="1" dirty="0">
              <a:solidFill>
                <a:srgbClr val="BF0A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65504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SBSE = CPU-intensive </a:t>
            </a:r>
            <a:endParaRPr lang="en-US" dirty="0"/>
          </a:p>
        </p:txBody>
      </p:sp>
      <p:pic>
        <p:nvPicPr>
          <p:cNvPr id="4" name="Picture 3" descr="Screen Shot 2013-12-21 at 9.00.1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10" y="2416554"/>
            <a:ext cx="4050421" cy="261113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34975" y="1820487"/>
            <a:ext cx="3223959" cy="369332"/>
          </a:xfrm>
          <a:prstGeom prst="rect">
            <a:avLst/>
          </a:prstGeom>
          <a:solidFill>
            <a:srgbClr val="9F2021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Explosive growth of SBSE papers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69" y="6280150"/>
            <a:ext cx="1080033" cy="532880"/>
          </a:xfrm>
          <a:prstGeom prst="rect">
            <a:avLst/>
          </a:prstGeom>
          <a:ln>
            <a:noFill/>
          </a:ln>
        </p:spPr>
      </p:pic>
      <p:sp>
        <p:nvSpPr>
          <p:cNvPr id="7" name="Rectangle 6"/>
          <p:cNvSpPr/>
          <p:nvPr/>
        </p:nvSpPr>
        <p:spPr>
          <a:xfrm>
            <a:off x="1113302" y="6425988"/>
            <a:ext cx="8814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i="1" dirty="0" smtClean="0">
                <a:solidFill>
                  <a:srgbClr val="BF0A1E"/>
                </a:solidFill>
                <a:latin typeface="Arial"/>
                <a:cs typeface="Arial"/>
              </a:rPr>
              <a:t>ai4se.net </a:t>
            </a:r>
            <a:endParaRPr lang="en-US" sz="1200" b="1" dirty="0">
              <a:solidFill>
                <a:srgbClr val="BF0A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59942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SBSE = CPU-intensive </a:t>
            </a:r>
            <a:endParaRPr lang="en-US" dirty="0"/>
          </a:p>
        </p:txBody>
      </p:sp>
      <p:pic>
        <p:nvPicPr>
          <p:cNvPr id="4" name="Picture 3" descr="Screen Shot 2013-12-21 at 9.00.1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10" y="2416554"/>
            <a:ext cx="4050421" cy="261113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2262" y="2416554"/>
            <a:ext cx="3779587" cy="314084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819250" y="1820487"/>
            <a:ext cx="4138685" cy="369332"/>
          </a:xfrm>
          <a:prstGeom prst="rect">
            <a:avLst/>
          </a:prstGeom>
          <a:solidFill>
            <a:srgbClr val="9F2021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>
            <a:defPPr>
              <a:defRPr lang="en-US"/>
            </a:defPPr>
          </a:lstStyle>
          <a:p>
            <a:r>
              <a:rPr lang="en-US" dirty="0"/>
              <a:t>Evaluates 1000s, 1,000,000s of candidates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378915" y="5640112"/>
            <a:ext cx="5665133" cy="10941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dirty="0" smtClean="0"/>
              <a:t>Objectives = evaluate(decisions)</a:t>
            </a:r>
          </a:p>
          <a:p>
            <a:pPr>
              <a:lnSpc>
                <a:spcPct val="90000"/>
              </a:lnSpc>
            </a:pPr>
            <a:r>
              <a:rPr lang="en-US" dirty="0" smtClean="0"/>
              <a:t>Cost = </a:t>
            </a:r>
            <a:r>
              <a:rPr lang="en-US" u="sng" dirty="0" smtClean="0"/>
              <a:t>Generations</a:t>
            </a:r>
            <a:r>
              <a:rPr lang="en-US" dirty="0" smtClean="0"/>
              <a:t> * </a:t>
            </a:r>
            <a:r>
              <a:rPr lang="en-US" dirty="0" smtClean="0"/>
              <a:t>(</a:t>
            </a:r>
            <a:r>
              <a:rPr lang="en-US" u="sng" dirty="0" smtClean="0"/>
              <a:t>Selection</a:t>
            </a:r>
            <a:r>
              <a:rPr lang="en-US" dirty="0" smtClean="0"/>
              <a:t> </a:t>
            </a:r>
            <a:r>
              <a:rPr lang="en-US" dirty="0" smtClean="0"/>
              <a:t>+ </a:t>
            </a:r>
            <a:r>
              <a:rPr lang="en-US" u="sng" dirty="0" smtClean="0"/>
              <a:t>Evaluation</a:t>
            </a:r>
            <a:r>
              <a:rPr lang="en-US" dirty="0" smtClean="0"/>
              <a:t> * </a:t>
            </a:r>
            <a:r>
              <a:rPr lang="en-US" u="sng" dirty="0" smtClean="0"/>
              <a:t>Generation)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 </a:t>
            </a:r>
          </a:p>
          <a:p>
            <a:pPr>
              <a:lnSpc>
                <a:spcPct val="90000"/>
              </a:lnSpc>
            </a:pPr>
            <a:r>
              <a:rPr lang="en-US" dirty="0"/>
              <a:t> </a:t>
            </a:r>
            <a:r>
              <a:rPr lang="en-US" dirty="0" smtClean="0"/>
              <a:t>                                G *    </a:t>
            </a:r>
            <a:r>
              <a:rPr lang="en-US" dirty="0" smtClean="0"/>
              <a:t>(O</a:t>
            </a:r>
            <a:r>
              <a:rPr lang="en-US" dirty="0" smtClean="0"/>
              <a:t>(N</a:t>
            </a:r>
            <a:r>
              <a:rPr lang="en-US" baseline="30000" dirty="0" smtClean="0"/>
              <a:t>2</a:t>
            </a:r>
            <a:r>
              <a:rPr lang="en-US" dirty="0" smtClean="0"/>
              <a:t>)    +    </a:t>
            </a:r>
            <a:r>
              <a:rPr lang="en-US" dirty="0" smtClean="0"/>
              <a:t>   </a:t>
            </a:r>
            <a:r>
              <a:rPr lang="en-US" dirty="0" smtClean="0"/>
              <a:t>E  </a:t>
            </a:r>
            <a:r>
              <a:rPr lang="en-US" dirty="0" smtClean="0"/>
              <a:t>         </a:t>
            </a:r>
            <a:r>
              <a:rPr lang="en-US" dirty="0" smtClean="0"/>
              <a:t>*  O(1) * </a:t>
            </a:r>
            <a:r>
              <a:rPr lang="en-US" dirty="0" smtClean="0"/>
              <a:t>N)</a:t>
            </a:r>
            <a:endParaRPr lang="en-US" dirty="0"/>
          </a:p>
        </p:txBody>
      </p:sp>
      <p:cxnSp>
        <p:nvCxnSpPr>
          <p:cNvPr id="15" name="Straight Arrow Connector 14"/>
          <p:cNvCxnSpPr/>
          <p:nvPr/>
        </p:nvCxnSpPr>
        <p:spPr>
          <a:xfrm flipH="1" flipV="1">
            <a:off x="3858934" y="6213810"/>
            <a:ext cx="320828" cy="28356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 flipV="1">
            <a:off x="4684973" y="6201482"/>
            <a:ext cx="160592" cy="1972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 flipV="1">
            <a:off x="5873093" y="6242921"/>
            <a:ext cx="160592" cy="1972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 flipV="1">
            <a:off x="6888593" y="6235044"/>
            <a:ext cx="160592" cy="1972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34975" y="1820487"/>
            <a:ext cx="3223959" cy="369332"/>
          </a:xfrm>
          <a:prstGeom prst="rect">
            <a:avLst/>
          </a:prstGeom>
          <a:solidFill>
            <a:srgbClr val="9F2021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Explosive growth of SBSE papers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69" y="6280150"/>
            <a:ext cx="1080033" cy="532880"/>
          </a:xfrm>
          <a:prstGeom prst="rect">
            <a:avLst/>
          </a:prstGeom>
          <a:ln>
            <a:noFill/>
          </a:ln>
        </p:spPr>
      </p:pic>
      <p:sp>
        <p:nvSpPr>
          <p:cNvPr id="14" name="Rectangle 13"/>
          <p:cNvSpPr/>
          <p:nvPr/>
        </p:nvSpPr>
        <p:spPr>
          <a:xfrm>
            <a:off x="1113302" y="6425988"/>
            <a:ext cx="8814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i="1" dirty="0" smtClean="0">
                <a:solidFill>
                  <a:srgbClr val="BF0A1E"/>
                </a:solidFill>
                <a:latin typeface="Arial"/>
                <a:cs typeface="Arial"/>
              </a:rPr>
              <a:t>ai4se.net </a:t>
            </a:r>
            <a:endParaRPr lang="en-US" sz="1200" b="1" dirty="0">
              <a:solidFill>
                <a:srgbClr val="BF0A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43616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7509" y="634942"/>
            <a:ext cx="5829448" cy="447049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278546" y="3369071"/>
            <a:ext cx="868234" cy="200848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This talk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4233859" cy="4525963"/>
          </a:xfrm>
        </p:spPr>
        <p:txBody>
          <a:bodyPr>
            <a:noAutofit/>
          </a:bodyPr>
          <a:lstStyle/>
          <a:p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What is search-based SE?</a:t>
            </a:r>
          </a:p>
          <a:p>
            <a:r>
              <a:rPr lang="en-US" sz="2400" b="1" dirty="0" smtClean="0">
                <a:solidFill>
                  <a:srgbClr val="9F2021"/>
                </a:solidFill>
              </a:rPr>
              <a:t>Why use less CPU for SBSE?</a:t>
            </a:r>
          </a:p>
          <a:p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How to use less CPU</a:t>
            </a:r>
          </a:p>
          <a:p>
            <a:pPr lvl="1"/>
            <a:r>
              <a:rPr lang="en-US" sz="2000" dirty="0" smtClean="0">
                <a:solidFill>
                  <a:schemeClr val="bg1">
                    <a:lumMod val="65000"/>
                  </a:schemeClr>
                </a:solidFill>
              </a:rPr>
              <a:t>Refactor the optimizer: </a:t>
            </a:r>
          </a:p>
          <a:p>
            <a:pPr lvl="1"/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A</a:t>
            </a:r>
            <a:r>
              <a:rPr lang="en-US" sz="2000" dirty="0" smtClean="0">
                <a:solidFill>
                  <a:schemeClr val="bg1">
                    <a:lumMod val="65000"/>
                  </a:schemeClr>
                </a:solidFill>
              </a:rPr>
              <a:t>dd in some data mining</a:t>
            </a:r>
          </a:p>
          <a:p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Experimental results</a:t>
            </a:r>
          </a:p>
          <a:p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Related Work</a:t>
            </a:r>
          </a:p>
          <a:p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Future work</a:t>
            </a:r>
          </a:p>
          <a:p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A challenge question:</a:t>
            </a:r>
          </a:p>
          <a:p>
            <a:pPr lvl="1"/>
            <a:r>
              <a:rPr lang="en-US" sz="2000" dirty="0" smtClean="0">
                <a:solidFill>
                  <a:schemeClr val="bg1">
                    <a:lumMod val="65000"/>
                  </a:schemeClr>
                </a:solidFill>
              </a:rPr>
              <a:t>Are we making this too hard?</a:t>
            </a:r>
            <a:endParaRPr lang="en-US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69" y="6280150"/>
            <a:ext cx="1080033" cy="532880"/>
          </a:xfrm>
          <a:prstGeom prst="rect">
            <a:avLst/>
          </a:prstGeom>
          <a:ln>
            <a:noFill/>
          </a:ln>
        </p:spPr>
      </p:pic>
      <p:sp>
        <p:nvSpPr>
          <p:cNvPr id="9" name="Rectangle 8"/>
          <p:cNvSpPr/>
          <p:nvPr/>
        </p:nvSpPr>
        <p:spPr>
          <a:xfrm>
            <a:off x="1113302" y="6425988"/>
            <a:ext cx="8814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i="1" dirty="0" smtClean="0">
                <a:solidFill>
                  <a:srgbClr val="BF0A1E"/>
                </a:solidFill>
                <a:latin typeface="Arial"/>
                <a:cs typeface="Arial"/>
              </a:rPr>
              <a:t>ai4se.net </a:t>
            </a:r>
            <a:endParaRPr lang="en-US" sz="1200" b="1" dirty="0">
              <a:solidFill>
                <a:srgbClr val="BF0A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61430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5634</TotalTime>
  <Words>1246</Words>
  <Application>Microsoft Macintosh PowerPoint</Application>
  <PresentationFormat>On-screen Show (4:3)</PresentationFormat>
  <Paragraphs>375</Paragraphs>
  <Slides>39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0" baseType="lpstr">
      <vt:lpstr>Office Theme</vt:lpstr>
      <vt:lpstr> </vt:lpstr>
      <vt:lpstr>This talk</vt:lpstr>
      <vt:lpstr>PowerPoint Presentation</vt:lpstr>
      <vt:lpstr>This talk</vt:lpstr>
      <vt:lpstr>Q: What is Search-based SE? A: The future</vt:lpstr>
      <vt:lpstr> SBSE = everything</vt:lpstr>
      <vt:lpstr>SBSE = CPU-intensive </vt:lpstr>
      <vt:lpstr>SBSE = CPU-intensive </vt:lpstr>
      <vt:lpstr>This talk</vt:lpstr>
      <vt:lpstr>Why seek less CPU?</vt:lpstr>
      <vt:lpstr>Why seek less CPU?</vt:lpstr>
      <vt:lpstr>When searching for solutions “you don’t need all that detail”</vt:lpstr>
      <vt:lpstr>This talk</vt:lpstr>
      <vt:lpstr>How to use less CPU (for SBSE)</vt:lpstr>
      <vt:lpstr>How to use less CPU (for SBSE)</vt:lpstr>
      <vt:lpstr>How to use less CPU (for SBSE)</vt:lpstr>
      <vt:lpstr>How to use less CPU (for SBSE)</vt:lpstr>
      <vt:lpstr>How to use less CPU (for SBSE)</vt:lpstr>
      <vt:lpstr>How to use less CPU (for SBSE)</vt:lpstr>
      <vt:lpstr>How to use less CPU (for SBSE)</vt:lpstr>
      <vt:lpstr>How to use less CPU (for SBSE)</vt:lpstr>
      <vt:lpstr>PowerPoint Presentation</vt:lpstr>
      <vt:lpstr>GALE’s clustering =  fast analog for PCA (so GALE is a heuristic spectral learner)</vt:lpstr>
      <vt:lpstr>This talk</vt:lpstr>
      <vt:lpstr>Sample models</vt:lpstr>
      <vt:lpstr>Comparison algorithms</vt:lpstr>
      <vt:lpstr>GALE: one of the best, far fewer evals</vt:lpstr>
      <vt:lpstr>For small models, not much slower For big models, 100 times faster</vt:lpstr>
      <vt:lpstr>On big models, GALE does very well</vt:lpstr>
      <vt:lpstr>DTLZ1:from 2 to 8 goals</vt:lpstr>
      <vt:lpstr>This talk</vt:lpstr>
      <vt:lpstr>Related work (more)</vt:lpstr>
      <vt:lpstr>This talk</vt:lpstr>
      <vt:lpstr>Future work</vt:lpstr>
      <vt:lpstr>This talk</vt:lpstr>
      <vt:lpstr>PowerPoint Presentation</vt:lpstr>
      <vt:lpstr>GALE’s dangerous idea</vt:lpstr>
      <vt:lpstr>PowerPoint Presentation</vt:lpstr>
      <vt:lpstr>PowerPoint Presentation</vt:lpstr>
    </vt:vector>
  </TitlesOfParts>
  <Company>NC State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Tim Menzies</dc:creator>
  <cp:lastModifiedBy>Tim Menzies</cp:lastModifiedBy>
  <cp:revision>664</cp:revision>
  <dcterms:created xsi:type="dcterms:W3CDTF">2015-08-29T21:53:46Z</dcterms:created>
  <dcterms:modified xsi:type="dcterms:W3CDTF">2015-09-03T03:58:06Z</dcterms:modified>
</cp:coreProperties>
</file>